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256" r:id="rId2"/>
    <p:sldId id="311" r:id="rId3"/>
    <p:sldId id="280" r:id="rId4"/>
    <p:sldId id="285" r:id="rId5"/>
    <p:sldId id="348" r:id="rId6"/>
    <p:sldId id="350" r:id="rId7"/>
    <p:sldId id="351" r:id="rId8"/>
    <p:sldId id="271" r:id="rId9"/>
    <p:sldId id="314" r:id="rId10"/>
    <p:sldId id="339" r:id="rId11"/>
    <p:sldId id="340" r:id="rId12"/>
    <p:sldId id="342" r:id="rId13"/>
    <p:sldId id="345" r:id="rId14"/>
    <p:sldId id="344" r:id="rId15"/>
    <p:sldId id="349" r:id="rId16"/>
    <p:sldId id="312" r:id="rId17"/>
    <p:sldId id="288" r:id="rId18"/>
    <p:sldId id="289" r:id="rId19"/>
    <p:sldId id="347" r:id="rId20"/>
    <p:sldId id="334" r:id="rId21"/>
    <p:sldId id="335" r:id="rId22"/>
    <p:sldId id="290" r:id="rId23"/>
    <p:sldId id="337" r:id="rId24"/>
    <p:sldId id="268" r:id="rId25"/>
  </p:sldIdLst>
  <p:sldSz cx="12192000" cy="6858000"/>
  <p:notesSz cx="6858000" cy="9144000"/>
  <p:defaultTextStyle>
    <a:defPPr>
      <a:defRPr lang="pl-P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halska Marta" initials="MM" lastIdx="1" clrIdx="0">
    <p:extLst/>
  </p:cmAuthor>
  <p:cmAuthor id="2" name="Elżbieta Chłopik" initials="EC" lastIdx="1" clrIdx="1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0404"/>
    <a:srgbClr val="E81B29"/>
    <a:srgbClr val="E81BB4"/>
    <a:srgbClr val="828282"/>
    <a:srgbClr val="B4B4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010"/>
    <p:restoredTop sz="94643"/>
  </p:normalViewPr>
  <p:slideViewPr>
    <p:cSldViewPr snapToGrid="0" snapToObjects="1">
      <p:cViewPr>
        <p:scale>
          <a:sx n="118" d="100"/>
          <a:sy n="118" d="100"/>
        </p:scale>
        <p:origin x="-540" y="-2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67" d="100"/>
          <a:sy n="67" d="100"/>
        </p:scale>
        <p:origin x="-3106" y="-8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Arkusz1!$A$2</c:f>
              <c:strCache>
                <c:ptCount val="1"/>
                <c:pt idx="0">
                  <c:v>Liczba czasopism - wykaz z 2017 r.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Arkusz1!$A$3:$A$6</c:f>
              <c:strCache>
                <c:ptCount val="3"/>
                <c:pt idx="0">
                  <c:v>A (JCR)</c:v>
                </c:pt>
                <c:pt idx="1">
                  <c:v>B</c:v>
                </c:pt>
                <c:pt idx="2">
                  <c:v>C (ERIH)</c:v>
                </c:pt>
              </c:strCache>
            </c:strRef>
          </c:cat>
          <c:val>
            <c:numRef>
              <c:f>Arkusz1!$B$3:$B$6</c:f>
              <c:numCache>
                <c:formatCode>General</c:formatCode>
                <c:ptCount val="4"/>
                <c:pt idx="0">
                  <c:v>11737</c:v>
                </c:pt>
                <c:pt idx="1">
                  <c:v>3080</c:v>
                </c:pt>
                <c:pt idx="2">
                  <c:v>4197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0D3-4871-AE72-5586B5BA2BC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8784896"/>
        <c:axId val="45003264"/>
      </c:barChart>
      <c:catAx>
        <c:axId val="487848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45003264"/>
        <c:crosses val="autoZero"/>
        <c:auto val="1"/>
        <c:lblAlgn val="ctr"/>
        <c:lblOffset val="100"/>
        <c:noMultiLvlLbl val="0"/>
      </c:catAx>
      <c:valAx>
        <c:axId val="45003264"/>
        <c:scaling>
          <c:orientation val="minMax"/>
          <c:max val="275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48784896"/>
        <c:crosses val="autoZero"/>
        <c:crossBetween val="between"/>
        <c:majorUnit val="250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l-PL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Arkusz1!$A$7</c:f>
              <c:strCache>
                <c:ptCount val="1"/>
                <c:pt idx="0">
                  <c:v>Liczba czasopism - wykaz z 2019 r.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chemeClr val="accent1">
                      <a:lumMod val="0"/>
                      <a:lumOff val="100000"/>
                    </a:schemeClr>
                  </a:gs>
                  <a:gs pos="85000">
                    <a:schemeClr val="accent1">
                      <a:lumMod val="0"/>
                      <a:lumOff val="100000"/>
                    </a:schemeClr>
                  </a:gs>
                  <a:gs pos="100000">
                    <a:schemeClr val="accent1">
                      <a:lumMod val="100000"/>
                    </a:schemeClr>
                  </a:gs>
                </a:gsLst>
                <a:path path="circle">
                  <a:fillToRect l="50000" t="-80000" r="50000" b="180000"/>
                </a:path>
                <a:tileRect/>
              </a:gra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8262-47DB-8319-D56AA5B2BAF7}"/>
              </c:ext>
            </c:extLst>
          </c:dPt>
          <c:cat>
            <c:strRef>
              <c:f>Arkusz1!$A$8:$A$11</c:f>
              <c:strCache>
                <c:ptCount val="4"/>
                <c:pt idx="0">
                  <c:v>Scopus/WoS</c:v>
                </c:pt>
                <c:pt idx="1">
                  <c:v>WCN</c:v>
                </c:pt>
                <c:pt idx="2">
                  <c:v>ERIH+</c:v>
                </c:pt>
                <c:pt idx="3">
                  <c:v>DBLP/CORE</c:v>
                </c:pt>
              </c:strCache>
            </c:strRef>
          </c:cat>
          <c:val>
            <c:numRef>
              <c:f>Arkusz1!$B$8:$B$11</c:f>
              <c:numCache>
                <c:formatCode>General</c:formatCode>
                <c:ptCount val="4"/>
                <c:pt idx="0">
                  <c:v>27301</c:v>
                </c:pt>
                <c:pt idx="1">
                  <c:v>500</c:v>
                </c:pt>
                <c:pt idx="2">
                  <c:v>6917</c:v>
                </c:pt>
                <c:pt idx="3">
                  <c:v>1348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8262-47DB-8319-D56AA5B2BAF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0755712"/>
        <c:axId val="45004992"/>
      </c:barChart>
      <c:catAx>
        <c:axId val="407557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45004992"/>
        <c:crosses val="autoZero"/>
        <c:auto val="1"/>
        <c:lblAlgn val="ctr"/>
        <c:lblOffset val="100"/>
        <c:noMultiLvlLbl val="0"/>
      </c:catAx>
      <c:valAx>
        <c:axId val="45004992"/>
        <c:scaling>
          <c:orientation val="minMax"/>
          <c:max val="275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40755712"/>
        <c:crosses val="autoZero"/>
        <c:crossBetween val="between"/>
        <c:majorUnit val="250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l-PL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C98A99-4FD7-8B4C-92B9-624EE81CE642}" type="datetimeFigureOut">
              <a:rPr lang="pl-PL" smtClean="0"/>
              <a:t>2018-12-12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pl-PL"/>
              <a:t>Edytuj style wzorca tekstu
Drugi poziom
Trzeci poziom
Czwarty poziom
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890010-877A-A844-9389-D2935CD9C7E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47186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Część A dotychczasowego wykazu to nie jest to samo co wykaz czasopism zindeksowanych w </a:t>
            </a:r>
            <a:r>
              <a:rPr lang="pl-PL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Scopus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</a:t>
            </a:r>
            <a:r>
              <a:rPr lang="pl-PL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WoS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l-PL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Core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Collection.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Część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obejmowała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tylko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Journal Citation Reports,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tj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11,7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czasopism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zindeksowanych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 Science Citation Index Expanded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lub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Social Sciences Citation Index. 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 nowym wykazie dochodzą jeszcze czasopisma zindeksowane w </a:t>
            </a:r>
            <a:r>
              <a:rPr lang="pl-PL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Arts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&amp; </a:t>
            </a:r>
            <a:r>
              <a:rPr lang="pl-PL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Humanities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l-PL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Citation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Index oraz </a:t>
            </a:r>
            <a:r>
              <a:rPr lang="pl-PL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Emerging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l-PL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Sources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l-PL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Citation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Index – liczba czasopism zindeksowanych w Web of Science zwiększa się o 8,8 tys. Poza tym dochodzi jeszcze 6,7 tys. czasopism, które są zindeksowane tylko w </a:t>
            </a:r>
            <a:r>
              <a:rPr lang="pl-PL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Scopusie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Część czasopism, które były w cz. B wykazu jest zindeksowana w </a:t>
            </a:r>
            <a:r>
              <a:rPr lang="pl-PL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Scopusie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pl-PL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Emerging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l-PL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Sources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l-PL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Citation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Index lub </a:t>
            </a:r>
            <a:r>
              <a:rPr lang="pl-PL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Arts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&amp; </a:t>
            </a:r>
            <a:r>
              <a:rPr lang="pl-PL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Humanities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l-PL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Citation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Index (podczas konferencji w Poznaniu Pani Gaca z </a:t>
            </a:r>
            <a:r>
              <a:rPr lang="pl-PL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Elseviera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podała informację, że w ostatniej aktualizacji bazy - między kwietniem a wrześniem, czyli w ciągu ok. pół roku - do </a:t>
            </a:r>
            <a:r>
              <a:rPr lang="pl-PL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Scopusa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dodano 28 polskich czasopism; przy utrzymaniu takiej dynamiki można spodziewać się, że od września dodanych zostało ok. 10 kolejnych polskich czasopism…).</a:t>
            </a:r>
          </a:p>
          <a:p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Jeżeli chodzi o cz. C wykazu, to wg </a:t>
            </a:r>
            <a:r>
              <a:rPr lang="pl-PL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E.Kulczyckiego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większość czasopism z ERIH-a zostało zindeksowanych w </a:t>
            </a:r>
            <a:r>
              <a:rPr lang="pl-PL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Scopusie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890010-877A-A844-9389-D2935CD9C7EE}" type="slidenum">
              <a:rPr lang="pl-PL" smtClean="0"/>
              <a:t>15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718756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emf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emf"/><Relationship Id="rId5" Type="http://schemas.openxmlformats.org/officeDocument/2006/relationships/image" Target="../media/image5.png"/><Relationship Id="rId4" Type="http://schemas.openxmlformats.org/officeDocument/2006/relationships/image" Target="../media/image2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emf"/><Relationship Id="rId4" Type="http://schemas.openxmlformats.org/officeDocument/2006/relationships/image" Target="../media/image12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emf"/><Relationship Id="rId4" Type="http://schemas.openxmlformats.org/officeDocument/2006/relationships/image" Target="../media/image12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emf"/><Relationship Id="rId4" Type="http://schemas.openxmlformats.org/officeDocument/2006/relationships/image" Target="../media/image5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emf"/><Relationship Id="rId5" Type="http://schemas.openxmlformats.org/officeDocument/2006/relationships/image" Target="../media/image5.png"/><Relationship Id="rId4" Type="http://schemas.openxmlformats.org/officeDocument/2006/relationships/image" Target="../media/image3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emf"/><Relationship Id="rId4" Type="http://schemas.openxmlformats.org/officeDocument/2006/relationships/image" Target="../media/image9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emf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emf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emf"/><Relationship Id="rId5" Type="http://schemas.openxmlformats.org/officeDocument/2006/relationships/image" Target="../media/image5.png"/><Relationship Id="rId4" Type="http://schemas.openxmlformats.org/officeDocument/2006/relationships/image" Target="../media/image2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emf"/><Relationship Id="rId5" Type="http://schemas.openxmlformats.org/officeDocument/2006/relationships/image" Target="../media/image5.png"/><Relationship Id="rId4" Type="http://schemas.openxmlformats.org/officeDocument/2006/relationships/image" Target="../media/image2.em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emf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tytułowy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a 16"/>
          <p:cNvGrpSpPr/>
          <p:nvPr userDrawn="1"/>
        </p:nvGrpSpPr>
        <p:grpSpPr>
          <a:xfrm>
            <a:off x="2963335" y="2645238"/>
            <a:ext cx="6265333" cy="2666121"/>
            <a:chOff x="2222500" y="2734221"/>
            <a:chExt cx="4699000" cy="2666121"/>
          </a:xfrm>
        </p:grpSpPr>
        <p:pic>
          <p:nvPicPr>
            <p:cNvPr id="10" name="Obraz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22500" y="2734221"/>
              <a:ext cx="431800" cy="571500"/>
            </a:xfrm>
            <a:prstGeom prst="rect">
              <a:avLst/>
            </a:prstGeom>
          </p:spPr>
        </p:pic>
        <p:pic>
          <p:nvPicPr>
            <p:cNvPr id="11" name="Obraz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0800000">
              <a:off x="6489700" y="4828842"/>
              <a:ext cx="431800" cy="571500"/>
            </a:xfrm>
            <a:prstGeom prst="rect">
              <a:avLst/>
            </a:prstGeom>
          </p:spPr>
        </p:pic>
      </p:grpSp>
      <p:cxnSp>
        <p:nvCxnSpPr>
          <p:cNvPr id="13" name="Łącznik prosty 11"/>
          <p:cNvCxnSpPr/>
          <p:nvPr userDrawn="1"/>
        </p:nvCxnSpPr>
        <p:spPr>
          <a:xfrm>
            <a:off x="675933" y="6237119"/>
            <a:ext cx="10837299" cy="0"/>
          </a:xfrm>
          <a:prstGeom prst="line">
            <a:avLst/>
          </a:prstGeom>
          <a:ln w="12700">
            <a:solidFill>
              <a:srgbClr val="82828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PoleTekstowe 12"/>
          <p:cNvSpPr txBox="1"/>
          <p:nvPr userDrawn="1"/>
        </p:nvSpPr>
        <p:spPr>
          <a:xfrm>
            <a:off x="584347" y="6400147"/>
            <a:ext cx="22846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 err="1">
                <a:solidFill>
                  <a:srgbClr val="828282"/>
                </a:solidFill>
              </a:rPr>
              <a:t>www.facebook.com</a:t>
            </a:r>
            <a:r>
              <a:rPr lang="pl-PL" sz="1000" dirty="0">
                <a:solidFill>
                  <a:srgbClr val="E81B29"/>
                </a:solidFill>
              </a:rPr>
              <a:t>/</a:t>
            </a:r>
            <a:r>
              <a:rPr lang="pl-PL" sz="1000" dirty="0" err="1">
                <a:solidFill>
                  <a:srgbClr val="E81B29"/>
                </a:solidFill>
              </a:rPr>
              <a:t>MNiSW</a:t>
            </a:r>
            <a:endParaRPr lang="pl-PL" sz="1000" dirty="0">
              <a:solidFill>
                <a:srgbClr val="E81B29"/>
              </a:solidFill>
            </a:endParaRPr>
          </a:p>
        </p:txBody>
      </p:sp>
      <p:grpSp>
        <p:nvGrpSpPr>
          <p:cNvPr id="15" name="Grupa 14"/>
          <p:cNvGrpSpPr/>
          <p:nvPr userDrawn="1"/>
        </p:nvGrpSpPr>
        <p:grpSpPr>
          <a:xfrm>
            <a:off x="3539068" y="4316685"/>
            <a:ext cx="5113867" cy="558800"/>
            <a:chOff x="2435888" y="3442389"/>
            <a:chExt cx="3835400" cy="558800"/>
          </a:xfrm>
        </p:grpSpPr>
        <p:pic>
          <p:nvPicPr>
            <p:cNvPr id="16" name="Obraz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35888" y="3442389"/>
              <a:ext cx="3835400" cy="558800"/>
            </a:xfrm>
            <a:prstGeom prst="rect">
              <a:avLst/>
            </a:prstGeom>
          </p:spPr>
        </p:pic>
        <p:sp>
          <p:nvSpPr>
            <p:cNvPr id="17" name="PoleTekstowe 13"/>
            <p:cNvSpPr txBox="1"/>
            <p:nvPr/>
          </p:nvSpPr>
          <p:spPr>
            <a:xfrm>
              <a:off x="2727304" y="3541960"/>
              <a:ext cx="324450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1400" dirty="0" err="1">
                  <a:solidFill>
                    <a:schemeClr val="bg1"/>
                  </a:solidFill>
                  <a:latin typeface="Helvetica"/>
                  <a:cs typeface="Helvetica"/>
                </a:rPr>
                <a:t>www.konstytucjadlanauki.gov.pl</a:t>
              </a:r>
              <a:endParaRPr lang="pl-PL" sz="1400" dirty="0">
                <a:solidFill>
                  <a:schemeClr val="bg1"/>
                </a:solidFill>
                <a:latin typeface="Helvetica"/>
                <a:cs typeface="Helvetica"/>
              </a:endParaRPr>
            </a:p>
          </p:txBody>
        </p:sp>
      </p:grpSp>
      <p:pic>
        <p:nvPicPr>
          <p:cNvPr id="18" name="Obraz 15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547535" y="2930985"/>
            <a:ext cx="5096933" cy="1143000"/>
          </a:xfrm>
          <a:prstGeom prst="rect">
            <a:avLst/>
          </a:prstGeom>
        </p:spPr>
      </p:pic>
      <p:pic>
        <p:nvPicPr>
          <p:cNvPr id="19" name="Picture 18" descr="MNiSW-kolor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6264" y="6451245"/>
            <a:ext cx="1696969" cy="25200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E4DBC0C4-5ECC-BE42-94EB-529FC93663B7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396607" y="770483"/>
            <a:ext cx="5398789" cy="596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7207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wa elementy zawartości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Łącznik prosty 7"/>
          <p:cNvCxnSpPr/>
          <p:nvPr userDrawn="1"/>
        </p:nvCxnSpPr>
        <p:spPr>
          <a:xfrm>
            <a:off x="675933" y="6237119"/>
            <a:ext cx="10837299" cy="0"/>
          </a:xfrm>
          <a:prstGeom prst="line">
            <a:avLst/>
          </a:prstGeom>
          <a:ln w="12700">
            <a:solidFill>
              <a:srgbClr val="B4B4B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ytuł 1"/>
          <p:cNvSpPr>
            <a:spLocks noGrp="1"/>
          </p:cNvSpPr>
          <p:nvPr>
            <p:ph type="title"/>
          </p:nvPr>
        </p:nvSpPr>
        <p:spPr>
          <a:xfrm>
            <a:off x="675934" y="455331"/>
            <a:ext cx="8828561" cy="412087"/>
          </a:xfrm>
        </p:spPr>
        <p:txBody>
          <a:bodyPr anchor="b">
            <a:noAutofit/>
          </a:bodyPr>
          <a:lstStyle>
            <a:lvl1pPr algn="l">
              <a:defRPr sz="2600" b="1">
                <a:solidFill>
                  <a:srgbClr val="040404"/>
                </a:solidFill>
                <a:latin typeface="Helvetica"/>
                <a:cs typeface="Helvetica"/>
              </a:defRPr>
            </a:lvl1pPr>
          </a:lstStyle>
          <a:p>
            <a:r>
              <a:rPr lang="pl-PL" dirty="0"/>
              <a:t>Kliknij, aby </a:t>
            </a:r>
            <a:r>
              <a:rPr lang="pl-PL" dirty="0" err="1"/>
              <a:t>edyt</a:t>
            </a:r>
            <a:r>
              <a:rPr lang="pl-PL" dirty="0"/>
              <a:t>. styl wz. tyt.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669967" y="1925489"/>
            <a:ext cx="623999" cy="108000"/>
            <a:chOff x="8132793" y="5607219"/>
            <a:chExt cx="427917" cy="108000"/>
          </a:xfrm>
        </p:grpSpPr>
        <p:sp>
          <p:nvSpPr>
            <p:cNvPr id="13" name="Rectangle 12"/>
            <p:cNvSpPr/>
            <p:nvPr userDrawn="1"/>
          </p:nvSpPr>
          <p:spPr>
            <a:xfrm>
              <a:off x="8132793" y="5607219"/>
              <a:ext cx="92931" cy="108000"/>
            </a:xfrm>
            <a:prstGeom prst="rect">
              <a:avLst/>
            </a:prstGeom>
            <a:solidFill>
              <a:srgbClr val="E81B29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8" name="Rectangle 17"/>
            <p:cNvSpPr/>
            <p:nvPr userDrawn="1"/>
          </p:nvSpPr>
          <p:spPr>
            <a:xfrm>
              <a:off x="8298853" y="5607219"/>
              <a:ext cx="92931" cy="108000"/>
            </a:xfrm>
            <a:prstGeom prst="rect">
              <a:avLst/>
            </a:prstGeom>
            <a:solidFill>
              <a:srgbClr val="E81B29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9" name="Rectangle 18"/>
            <p:cNvSpPr/>
            <p:nvPr userDrawn="1"/>
          </p:nvSpPr>
          <p:spPr>
            <a:xfrm>
              <a:off x="8467779" y="5607219"/>
              <a:ext cx="92931" cy="108000"/>
            </a:xfrm>
            <a:prstGeom prst="rect">
              <a:avLst/>
            </a:prstGeom>
            <a:solidFill>
              <a:srgbClr val="E81B29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</p:grpSp>
      <p:pic>
        <p:nvPicPr>
          <p:cNvPr id="21" name="Obraz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10867088" y="4956979"/>
            <a:ext cx="575733" cy="571500"/>
          </a:xfrm>
          <a:prstGeom prst="rect">
            <a:avLst/>
          </a:prstGeom>
        </p:spPr>
      </p:pic>
      <p:sp>
        <p:nvSpPr>
          <p:cNvPr id="22" name="Symbol zastępczy tekstu 3"/>
          <p:cNvSpPr>
            <a:spLocks noGrp="1"/>
          </p:cNvSpPr>
          <p:nvPr>
            <p:ph type="body" sz="half" idx="11"/>
          </p:nvPr>
        </p:nvSpPr>
        <p:spPr>
          <a:xfrm>
            <a:off x="1548849" y="2261478"/>
            <a:ext cx="8983307" cy="2911203"/>
          </a:xfrm>
        </p:spPr>
        <p:txBody>
          <a:bodyPr>
            <a:normAutofit/>
          </a:bodyPr>
          <a:lstStyle>
            <a:lvl1pPr marL="284400" indent="-285750">
              <a:lnSpc>
                <a:spcPct val="120000"/>
              </a:lnSpc>
              <a:spcAft>
                <a:spcPts val="1000"/>
              </a:spcAft>
              <a:buSzPct val="60000"/>
              <a:buFontTx/>
              <a:buBlip>
                <a:blip r:embed="rId4"/>
              </a:buBlip>
              <a:defRPr sz="2100">
                <a:solidFill>
                  <a:srgbClr val="040404"/>
                </a:solidFill>
                <a:latin typeface="Helvetica Light"/>
                <a:cs typeface="Helvetica Ligh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pic>
        <p:nvPicPr>
          <p:cNvPr id="15" name="Picture 14" descr="MNiSW-kolor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184" y="6459558"/>
            <a:ext cx="1696969" cy="252000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xmlns="" id="{A55D8B5E-3EDA-224E-9EEF-8B5F239FF5D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766854" y="527150"/>
            <a:ext cx="1746377" cy="192987"/>
          </a:xfrm>
          <a:prstGeom prst="rect">
            <a:avLst/>
          </a:prstGeom>
        </p:spPr>
      </p:pic>
      <p:sp>
        <p:nvSpPr>
          <p:cNvPr id="16" name="Symbol zastępczy numeru slajdu 5">
            <a:extLst>
              <a:ext uri="{FF2B5EF4-FFF2-40B4-BE49-F238E27FC236}">
                <a16:creationId xmlns:a16="http://schemas.microsoft.com/office/drawing/2014/main" xmlns="" id="{00043BD1-5EA3-1442-B10B-98B7D2D73B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3E0C11-EF55-6545-89EC-E302494CA4F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478013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wa elementy zawartości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Łącznik prosty 7"/>
          <p:cNvCxnSpPr/>
          <p:nvPr userDrawn="1"/>
        </p:nvCxnSpPr>
        <p:spPr>
          <a:xfrm>
            <a:off x="675933" y="6237119"/>
            <a:ext cx="10837299" cy="0"/>
          </a:xfrm>
          <a:prstGeom prst="line">
            <a:avLst/>
          </a:prstGeom>
          <a:ln w="12700">
            <a:solidFill>
              <a:srgbClr val="B4B4B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ytuł 1"/>
          <p:cNvSpPr>
            <a:spLocks noGrp="1"/>
          </p:cNvSpPr>
          <p:nvPr>
            <p:ph type="title"/>
          </p:nvPr>
        </p:nvSpPr>
        <p:spPr>
          <a:xfrm>
            <a:off x="675934" y="455331"/>
            <a:ext cx="8828561" cy="412087"/>
          </a:xfrm>
        </p:spPr>
        <p:txBody>
          <a:bodyPr anchor="b">
            <a:noAutofit/>
          </a:bodyPr>
          <a:lstStyle>
            <a:lvl1pPr algn="l">
              <a:defRPr sz="2600" b="1">
                <a:solidFill>
                  <a:srgbClr val="040404"/>
                </a:solidFill>
                <a:latin typeface="Helvetica"/>
                <a:cs typeface="Helvetica"/>
              </a:defRPr>
            </a:lvl1pPr>
          </a:lstStyle>
          <a:p>
            <a:r>
              <a:rPr lang="pl-PL" dirty="0"/>
              <a:t>Kliknij, aby </a:t>
            </a:r>
            <a:r>
              <a:rPr lang="pl-PL" dirty="0" err="1"/>
              <a:t>edyt</a:t>
            </a:r>
            <a:r>
              <a:rPr lang="pl-PL" dirty="0"/>
              <a:t>. styl wz. tyt.</a:t>
            </a:r>
          </a:p>
        </p:txBody>
      </p:sp>
      <p:sp>
        <p:nvSpPr>
          <p:cNvPr id="14" name="Symbol zastępczy tekstu 3"/>
          <p:cNvSpPr>
            <a:spLocks noGrp="1"/>
          </p:cNvSpPr>
          <p:nvPr>
            <p:ph type="body" sz="half" idx="11"/>
          </p:nvPr>
        </p:nvSpPr>
        <p:spPr>
          <a:xfrm>
            <a:off x="1548849" y="2261478"/>
            <a:ext cx="8983307" cy="2911203"/>
          </a:xfrm>
        </p:spPr>
        <p:txBody>
          <a:bodyPr>
            <a:normAutofit/>
          </a:bodyPr>
          <a:lstStyle>
            <a:lvl1pPr marL="284400" indent="-285750">
              <a:lnSpc>
                <a:spcPct val="120000"/>
              </a:lnSpc>
              <a:spcAft>
                <a:spcPts val="1000"/>
              </a:spcAft>
              <a:buSzPct val="60000"/>
              <a:buFontTx/>
              <a:buBlip>
                <a:blip r:embed="rId3"/>
              </a:buBlip>
              <a:defRPr sz="2100">
                <a:solidFill>
                  <a:srgbClr val="040404"/>
                </a:solidFill>
                <a:latin typeface="Helvetica Light"/>
                <a:cs typeface="Helvetica Ligh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pic>
        <p:nvPicPr>
          <p:cNvPr id="21" name="Obraz 8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0800000">
            <a:off x="10867088" y="4956979"/>
            <a:ext cx="575733" cy="571500"/>
          </a:xfrm>
          <a:prstGeom prst="rect">
            <a:avLst/>
          </a:prstGeom>
        </p:spPr>
      </p:pic>
      <p:pic>
        <p:nvPicPr>
          <p:cNvPr id="15" name="Obraz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75932" y="1925489"/>
            <a:ext cx="575733" cy="571500"/>
          </a:xfrm>
          <a:prstGeom prst="rect">
            <a:avLst/>
          </a:prstGeom>
        </p:spPr>
      </p:pic>
      <p:pic>
        <p:nvPicPr>
          <p:cNvPr id="12" name="Picture 11" descr="MNiSW-kolor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184" y="6459558"/>
            <a:ext cx="1696969" cy="252000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xmlns="" id="{3B5051D9-0C29-FC4F-875C-F475C146D24D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766854" y="527150"/>
            <a:ext cx="1746377" cy="192987"/>
          </a:xfrm>
          <a:prstGeom prst="rect">
            <a:avLst/>
          </a:prstGeom>
        </p:spPr>
      </p:pic>
      <p:sp>
        <p:nvSpPr>
          <p:cNvPr id="9" name="Symbol zastępczy numeru slajdu 5">
            <a:extLst>
              <a:ext uri="{FF2B5EF4-FFF2-40B4-BE49-F238E27FC236}">
                <a16:creationId xmlns:a16="http://schemas.microsoft.com/office/drawing/2014/main" xmlns="" id="{FB969277-FB96-5A43-9AE8-352A1DABFB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3E0C11-EF55-6545-89EC-E302494CA4F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745825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3" descr="KDN-prezetacja-tlo-0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41"/>
            <a:ext cx="12192000" cy="6842760"/>
          </a:xfrm>
          <a:prstGeom prst="rect">
            <a:avLst/>
          </a:prstGeom>
        </p:spPr>
      </p:pic>
      <p:cxnSp>
        <p:nvCxnSpPr>
          <p:cNvPr id="9" name="Łącznik prosty 5"/>
          <p:cNvCxnSpPr/>
          <p:nvPr userDrawn="1"/>
        </p:nvCxnSpPr>
        <p:spPr>
          <a:xfrm>
            <a:off x="675933" y="6237119"/>
            <a:ext cx="1083729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2" name="Grupa 1"/>
          <p:cNvGrpSpPr/>
          <p:nvPr userDrawn="1"/>
        </p:nvGrpSpPr>
        <p:grpSpPr>
          <a:xfrm>
            <a:off x="675933" y="1573866"/>
            <a:ext cx="10837299" cy="4298213"/>
            <a:chOff x="506949" y="1573863"/>
            <a:chExt cx="8127974" cy="4298213"/>
          </a:xfrm>
        </p:grpSpPr>
        <p:pic>
          <p:nvPicPr>
            <p:cNvPr id="13" name="Obraz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6949" y="1573863"/>
              <a:ext cx="431800" cy="571500"/>
            </a:xfrm>
            <a:prstGeom prst="rect">
              <a:avLst/>
            </a:prstGeom>
          </p:spPr>
        </p:pic>
        <p:pic>
          <p:nvPicPr>
            <p:cNvPr id="14" name="Obraz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0800000">
              <a:off x="8203123" y="5300576"/>
              <a:ext cx="431800" cy="571500"/>
            </a:xfrm>
            <a:prstGeom prst="rect">
              <a:avLst/>
            </a:prstGeom>
          </p:spPr>
        </p:pic>
      </p:grpSp>
      <p:pic>
        <p:nvPicPr>
          <p:cNvPr id="16" name="Picture 15" descr="MNiSW-biale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494" y="6477786"/>
            <a:ext cx="1696969" cy="252000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xmlns="" id="{72E27C34-8A55-DF4B-BDCF-62301F2C96A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766854" y="527150"/>
            <a:ext cx="1746377" cy="192987"/>
          </a:xfrm>
          <a:prstGeom prst="rect">
            <a:avLst/>
          </a:prstGeom>
        </p:spPr>
      </p:pic>
      <p:sp>
        <p:nvSpPr>
          <p:cNvPr id="10" name="Symbol zastępczy numeru slajdu 5">
            <a:extLst>
              <a:ext uri="{FF2B5EF4-FFF2-40B4-BE49-F238E27FC236}">
                <a16:creationId xmlns:a16="http://schemas.microsoft.com/office/drawing/2014/main" xmlns="" id="{06187E90-6287-B444-93B0-CC54FC7369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E53E0C11-EF55-6545-89EC-E302494CA4FA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7721242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3" descr="KDN-prezetacja-tlo-05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1" name="Łącznik prosty 4"/>
          <p:cNvCxnSpPr/>
          <p:nvPr userDrawn="1"/>
        </p:nvCxnSpPr>
        <p:spPr>
          <a:xfrm>
            <a:off x="675933" y="6237119"/>
            <a:ext cx="1083729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Obraz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63335" y="2073735"/>
            <a:ext cx="575733" cy="571500"/>
          </a:xfrm>
          <a:prstGeom prst="rect">
            <a:avLst/>
          </a:prstGeom>
        </p:spPr>
      </p:pic>
      <p:pic>
        <p:nvPicPr>
          <p:cNvPr id="14" name="Obraz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8652935" y="3731515"/>
            <a:ext cx="575733" cy="571500"/>
          </a:xfrm>
          <a:prstGeom prst="rect">
            <a:avLst/>
          </a:prstGeom>
        </p:spPr>
      </p:pic>
      <p:sp>
        <p:nvSpPr>
          <p:cNvPr id="21" name="Tytuł 1"/>
          <p:cNvSpPr>
            <a:spLocks noGrp="1"/>
          </p:cNvSpPr>
          <p:nvPr>
            <p:ph type="title"/>
          </p:nvPr>
        </p:nvSpPr>
        <p:spPr>
          <a:xfrm>
            <a:off x="3427176" y="2604005"/>
            <a:ext cx="5535480" cy="1143000"/>
          </a:xfrm>
        </p:spPr>
        <p:txBody>
          <a:bodyPr>
            <a:normAutofit/>
          </a:bodyPr>
          <a:lstStyle>
            <a:lvl1pPr algn="l">
              <a:defRPr sz="4200" b="1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r>
              <a:rPr lang="pl-PL" dirty="0"/>
              <a:t>Kliknij, aby </a:t>
            </a:r>
            <a:r>
              <a:rPr lang="pl-PL" dirty="0" err="1"/>
              <a:t>edyt</a:t>
            </a:r>
            <a:r>
              <a:rPr lang="pl-PL" dirty="0"/>
              <a:t>. styl wz. tyt.</a:t>
            </a:r>
          </a:p>
        </p:txBody>
      </p:sp>
      <p:pic>
        <p:nvPicPr>
          <p:cNvPr id="12" name="Picture 11" descr="MNiSW-biale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494" y="6477786"/>
            <a:ext cx="1696969" cy="252000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xmlns="" id="{2B27D212-0E4D-BA4A-991C-D2E12628B43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766856" y="527150"/>
            <a:ext cx="1746373" cy="192987"/>
          </a:xfrm>
          <a:prstGeom prst="rect">
            <a:avLst/>
          </a:prstGeom>
        </p:spPr>
      </p:pic>
      <p:sp>
        <p:nvSpPr>
          <p:cNvPr id="9" name="Symbol zastępczy numeru slajdu 5">
            <a:extLst>
              <a:ext uri="{FF2B5EF4-FFF2-40B4-BE49-F238E27FC236}">
                <a16:creationId xmlns:a16="http://schemas.microsoft.com/office/drawing/2014/main" xmlns="" id="{80D719C0-4287-0441-9888-748E0BAE3C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E53E0C11-EF55-6545-89EC-E302494CA4FA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940380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21" name="Tytuł 1"/>
          <p:cNvSpPr>
            <a:spLocks noGrp="1"/>
          </p:cNvSpPr>
          <p:nvPr>
            <p:ph type="title"/>
          </p:nvPr>
        </p:nvSpPr>
        <p:spPr>
          <a:xfrm>
            <a:off x="3427176" y="2604005"/>
            <a:ext cx="5535480" cy="1143000"/>
          </a:xfrm>
        </p:spPr>
        <p:txBody>
          <a:bodyPr>
            <a:normAutofit/>
          </a:bodyPr>
          <a:lstStyle>
            <a:lvl1pPr algn="l">
              <a:defRPr sz="4200" b="1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r>
              <a:rPr lang="pl-PL" dirty="0"/>
              <a:t>Kliknij, aby </a:t>
            </a:r>
            <a:r>
              <a:rPr lang="pl-PL" dirty="0" err="1"/>
              <a:t>edyt</a:t>
            </a:r>
            <a:r>
              <a:rPr lang="pl-PL" dirty="0"/>
              <a:t>. styl wz. tyt.</a:t>
            </a:r>
          </a:p>
        </p:txBody>
      </p:sp>
    </p:spTree>
    <p:extLst>
      <p:ext uri="{BB962C8B-B14F-4D97-AF65-F5344CB8AC3E}">
        <p14:creationId xmlns:p14="http://schemas.microsoft.com/office/powerpoint/2010/main" val="40472638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  <p:cxnSp>
        <p:nvCxnSpPr>
          <p:cNvPr id="11" name="Łącznik prosty 4"/>
          <p:cNvCxnSpPr/>
          <p:nvPr userDrawn="1"/>
        </p:nvCxnSpPr>
        <p:spPr>
          <a:xfrm>
            <a:off x="675933" y="6237119"/>
            <a:ext cx="1083729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Obraz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63335" y="2073735"/>
            <a:ext cx="575733" cy="571500"/>
          </a:xfrm>
          <a:prstGeom prst="rect">
            <a:avLst/>
          </a:prstGeom>
        </p:spPr>
      </p:pic>
      <p:pic>
        <p:nvPicPr>
          <p:cNvPr id="14" name="Obraz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8652935" y="3731515"/>
            <a:ext cx="575733" cy="571500"/>
          </a:xfrm>
          <a:prstGeom prst="rect">
            <a:avLst/>
          </a:prstGeom>
        </p:spPr>
      </p:pic>
      <p:pic>
        <p:nvPicPr>
          <p:cNvPr id="15" name="Obraz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498165" y="528158"/>
            <a:ext cx="2015067" cy="190500"/>
          </a:xfrm>
          <a:prstGeom prst="rect">
            <a:avLst/>
          </a:prstGeom>
        </p:spPr>
      </p:pic>
      <p:sp>
        <p:nvSpPr>
          <p:cNvPr id="21" name="Tytuł 1"/>
          <p:cNvSpPr>
            <a:spLocks noGrp="1"/>
          </p:cNvSpPr>
          <p:nvPr>
            <p:ph type="title"/>
          </p:nvPr>
        </p:nvSpPr>
        <p:spPr>
          <a:xfrm>
            <a:off x="3427176" y="2604005"/>
            <a:ext cx="5535480" cy="1143000"/>
          </a:xfrm>
        </p:spPr>
        <p:txBody>
          <a:bodyPr>
            <a:normAutofit/>
          </a:bodyPr>
          <a:lstStyle>
            <a:lvl1pPr algn="l">
              <a:defRPr sz="4200" b="1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r>
              <a:rPr lang="pl-PL" dirty="0"/>
              <a:t>Kliknij, aby </a:t>
            </a:r>
            <a:r>
              <a:rPr lang="pl-PL" dirty="0" err="1"/>
              <a:t>edyt</a:t>
            </a:r>
            <a:r>
              <a:rPr lang="pl-PL" dirty="0"/>
              <a:t>. styl wz. tyt.</a:t>
            </a:r>
          </a:p>
        </p:txBody>
      </p:sp>
      <p:pic>
        <p:nvPicPr>
          <p:cNvPr id="12" name="Picture 11" descr="MNiSW-biale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494" y="6477786"/>
            <a:ext cx="1696969" cy="2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6256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orównani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az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63335" y="2073735"/>
            <a:ext cx="575733" cy="571500"/>
          </a:xfrm>
          <a:prstGeom prst="rect">
            <a:avLst/>
          </a:prstGeom>
        </p:spPr>
      </p:pic>
      <p:pic>
        <p:nvPicPr>
          <p:cNvPr id="14" name="Obraz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8652935" y="3731515"/>
            <a:ext cx="575733" cy="571500"/>
          </a:xfrm>
          <a:prstGeom prst="rect">
            <a:avLst/>
          </a:prstGeom>
        </p:spPr>
      </p:pic>
      <p:sp>
        <p:nvSpPr>
          <p:cNvPr id="21" name="Tytuł 1"/>
          <p:cNvSpPr>
            <a:spLocks noGrp="1"/>
          </p:cNvSpPr>
          <p:nvPr>
            <p:ph type="title"/>
          </p:nvPr>
        </p:nvSpPr>
        <p:spPr>
          <a:xfrm>
            <a:off x="3427176" y="2604005"/>
            <a:ext cx="5535480" cy="1143000"/>
          </a:xfrm>
        </p:spPr>
        <p:txBody>
          <a:bodyPr>
            <a:normAutofit/>
          </a:bodyPr>
          <a:lstStyle>
            <a:lvl1pPr algn="l">
              <a:defRPr sz="4200" b="1">
                <a:solidFill>
                  <a:srgbClr val="040404"/>
                </a:solidFill>
                <a:latin typeface="Helvetica"/>
                <a:cs typeface="Helvetica"/>
              </a:defRPr>
            </a:lvl1pPr>
          </a:lstStyle>
          <a:p>
            <a:r>
              <a:rPr lang="pl-PL" dirty="0"/>
              <a:t>Kliknij, aby </a:t>
            </a:r>
            <a:r>
              <a:rPr lang="pl-PL" dirty="0" err="1"/>
              <a:t>edyt</a:t>
            </a:r>
            <a:r>
              <a:rPr lang="pl-PL" dirty="0"/>
              <a:t>. styl wz. tyt.</a:t>
            </a:r>
          </a:p>
        </p:txBody>
      </p:sp>
      <p:cxnSp>
        <p:nvCxnSpPr>
          <p:cNvPr id="17" name="Łącznik prosty 7"/>
          <p:cNvCxnSpPr/>
          <p:nvPr userDrawn="1"/>
        </p:nvCxnSpPr>
        <p:spPr>
          <a:xfrm>
            <a:off x="675933" y="6237119"/>
            <a:ext cx="10837299" cy="0"/>
          </a:xfrm>
          <a:prstGeom prst="line">
            <a:avLst/>
          </a:prstGeom>
          <a:ln w="12700">
            <a:solidFill>
              <a:srgbClr val="B4B4B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MNiSW-kolor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184" y="6459558"/>
            <a:ext cx="1696969" cy="252000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xmlns="" id="{E2BF7FD3-1847-294A-B73C-65B7F028B91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766854" y="527150"/>
            <a:ext cx="1746377" cy="192987"/>
          </a:xfrm>
          <a:prstGeom prst="rect">
            <a:avLst/>
          </a:prstGeom>
        </p:spPr>
      </p:pic>
      <p:sp>
        <p:nvSpPr>
          <p:cNvPr id="10" name="Symbol zastępczy numeru slajdu 5">
            <a:extLst>
              <a:ext uri="{FF2B5EF4-FFF2-40B4-BE49-F238E27FC236}">
                <a16:creationId xmlns:a16="http://schemas.microsoft.com/office/drawing/2014/main" xmlns="" id="{15B2B368-E70F-2244-B37B-06D9060ADA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3E0C11-EF55-6545-89EC-E302494CA4F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814668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orównani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ytuł 1"/>
          <p:cNvSpPr>
            <a:spLocks noGrp="1"/>
          </p:cNvSpPr>
          <p:nvPr>
            <p:ph type="title"/>
          </p:nvPr>
        </p:nvSpPr>
        <p:spPr>
          <a:xfrm>
            <a:off x="675933" y="1999895"/>
            <a:ext cx="10837299" cy="1143000"/>
          </a:xfrm>
        </p:spPr>
        <p:txBody>
          <a:bodyPr>
            <a:noAutofit/>
          </a:bodyPr>
          <a:lstStyle>
            <a:lvl1pPr algn="ctr">
              <a:defRPr sz="4000" b="1">
                <a:solidFill>
                  <a:srgbClr val="040404"/>
                </a:solidFill>
                <a:latin typeface="Helvetica"/>
                <a:cs typeface="Helvetica"/>
              </a:defRPr>
            </a:lvl1pPr>
          </a:lstStyle>
          <a:p>
            <a:r>
              <a:rPr lang="pl-PL" dirty="0"/>
              <a:t>Kliknij, aby </a:t>
            </a:r>
            <a:r>
              <a:rPr lang="pl-PL" dirty="0" err="1"/>
              <a:t>edyt</a:t>
            </a:r>
            <a:r>
              <a:rPr lang="pl-PL" dirty="0"/>
              <a:t>. styl wz. tyt.</a:t>
            </a:r>
          </a:p>
        </p:txBody>
      </p:sp>
      <p:cxnSp>
        <p:nvCxnSpPr>
          <p:cNvPr id="17" name="Łącznik prosty 7"/>
          <p:cNvCxnSpPr/>
          <p:nvPr userDrawn="1"/>
        </p:nvCxnSpPr>
        <p:spPr>
          <a:xfrm>
            <a:off x="675933" y="6237119"/>
            <a:ext cx="10837299" cy="0"/>
          </a:xfrm>
          <a:prstGeom prst="line">
            <a:avLst/>
          </a:prstGeom>
          <a:ln w="12700">
            <a:solidFill>
              <a:srgbClr val="B4B4B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675933" y="4305308"/>
            <a:ext cx="10837299" cy="1420813"/>
          </a:xfrm>
        </p:spPr>
        <p:txBody>
          <a:bodyPr>
            <a:normAutofit/>
          </a:bodyPr>
          <a:lstStyle>
            <a:lvl1pPr marL="0" indent="0" algn="ctr">
              <a:buNone/>
              <a:defRPr sz="1000">
                <a:latin typeface="Helvetica Light"/>
                <a:cs typeface="Helvetica Light"/>
              </a:defRPr>
            </a:lvl1pPr>
            <a:lvl2pPr marL="457200" indent="0" algn="ctr">
              <a:buNone/>
              <a:defRPr sz="1000">
                <a:latin typeface="Helvetica Light"/>
                <a:cs typeface="Helvetica Light"/>
              </a:defRPr>
            </a:lvl2pPr>
            <a:lvl3pPr marL="914400" indent="0" algn="ctr">
              <a:buNone/>
              <a:defRPr sz="1000">
                <a:latin typeface="Helvetica Light"/>
                <a:cs typeface="Helvetica Light"/>
              </a:defRPr>
            </a:lvl3pPr>
            <a:lvl4pPr marL="1371600" indent="0" algn="ctr">
              <a:buNone/>
              <a:defRPr sz="1000">
                <a:latin typeface="Helvetica Light"/>
                <a:cs typeface="Helvetica Light"/>
              </a:defRPr>
            </a:lvl4pPr>
            <a:lvl5pPr marL="1828800" indent="0" algn="ctr">
              <a:buNone/>
              <a:defRPr sz="1000">
                <a:latin typeface="Helvetica Light"/>
                <a:cs typeface="Helvetica Light"/>
              </a:defRPr>
            </a:lvl5pPr>
          </a:lstStyle>
          <a:p>
            <a:pPr lvl="0"/>
            <a:r>
              <a:rPr lang="pl-PL"/>
              <a:t>Click to edit Master text styles</a:t>
            </a:r>
          </a:p>
          <a:p>
            <a:pPr lvl="1"/>
            <a:r>
              <a:rPr lang="pl-PL"/>
              <a:t>Second level</a:t>
            </a:r>
          </a:p>
          <a:p>
            <a:pPr lvl="2"/>
            <a:r>
              <a:rPr lang="pl-PL"/>
              <a:t>Third level</a:t>
            </a:r>
          </a:p>
          <a:p>
            <a:pPr lvl="3"/>
            <a:r>
              <a:rPr lang="pl-PL"/>
              <a:t>Fourth level</a:t>
            </a:r>
          </a:p>
          <a:p>
            <a:pPr lvl="4"/>
            <a:r>
              <a:rPr lang="pl-PL"/>
              <a:t>Fifth level</a:t>
            </a:r>
            <a:endParaRPr lang="en-US"/>
          </a:p>
        </p:txBody>
      </p:sp>
      <p:sp>
        <p:nvSpPr>
          <p:cNvPr id="15" name="PoleTekstowe 12"/>
          <p:cNvSpPr txBox="1"/>
          <p:nvPr userDrawn="1"/>
        </p:nvSpPr>
        <p:spPr>
          <a:xfrm>
            <a:off x="584347" y="6400147"/>
            <a:ext cx="22846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 err="1">
                <a:solidFill>
                  <a:srgbClr val="828282"/>
                </a:solidFill>
              </a:rPr>
              <a:t>www.facebook.com</a:t>
            </a:r>
            <a:r>
              <a:rPr lang="pl-PL" sz="1000" dirty="0">
                <a:solidFill>
                  <a:srgbClr val="E81B29"/>
                </a:solidFill>
              </a:rPr>
              <a:t>/</a:t>
            </a:r>
            <a:r>
              <a:rPr lang="pl-PL" sz="1000" dirty="0" err="1">
                <a:solidFill>
                  <a:srgbClr val="E81B29"/>
                </a:solidFill>
              </a:rPr>
              <a:t>MNiSW</a:t>
            </a:r>
            <a:endParaRPr lang="pl-PL" sz="1000" dirty="0">
              <a:solidFill>
                <a:srgbClr val="E81B29"/>
              </a:solidFill>
            </a:endParaRPr>
          </a:p>
        </p:txBody>
      </p:sp>
      <p:pic>
        <p:nvPicPr>
          <p:cNvPr id="8" name="Picture 7" descr="MNiSW-kolor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6264" y="6451245"/>
            <a:ext cx="1696969" cy="252000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xmlns="" id="{D41947CC-51A8-024E-92D5-CE98ECDB009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216300" y="3856820"/>
            <a:ext cx="1746377" cy="192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2276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ajd tytułowy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a 16"/>
          <p:cNvGrpSpPr/>
          <p:nvPr userDrawn="1"/>
        </p:nvGrpSpPr>
        <p:grpSpPr>
          <a:xfrm>
            <a:off x="2963335" y="2645238"/>
            <a:ext cx="6265333" cy="2666121"/>
            <a:chOff x="2222500" y="2734221"/>
            <a:chExt cx="4699000" cy="2666121"/>
          </a:xfrm>
        </p:grpSpPr>
        <p:pic>
          <p:nvPicPr>
            <p:cNvPr id="10" name="Obraz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22500" y="2734221"/>
              <a:ext cx="431800" cy="571500"/>
            </a:xfrm>
            <a:prstGeom prst="rect">
              <a:avLst/>
            </a:prstGeom>
          </p:spPr>
        </p:pic>
        <p:pic>
          <p:nvPicPr>
            <p:cNvPr id="11" name="Obraz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0800000">
              <a:off x="6489700" y="4828842"/>
              <a:ext cx="431800" cy="571500"/>
            </a:xfrm>
            <a:prstGeom prst="rect">
              <a:avLst/>
            </a:prstGeom>
          </p:spPr>
        </p:pic>
      </p:grpSp>
      <p:cxnSp>
        <p:nvCxnSpPr>
          <p:cNvPr id="13" name="Łącznik prosty 11"/>
          <p:cNvCxnSpPr/>
          <p:nvPr userDrawn="1"/>
        </p:nvCxnSpPr>
        <p:spPr>
          <a:xfrm>
            <a:off x="675933" y="6237119"/>
            <a:ext cx="10837299" cy="0"/>
          </a:xfrm>
          <a:prstGeom prst="line">
            <a:avLst/>
          </a:prstGeom>
          <a:ln w="12700">
            <a:solidFill>
              <a:srgbClr val="82828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PoleTekstowe 12"/>
          <p:cNvSpPr txBox="1"/>
          <p:nvPr userDrawn="1"/>
        </p:nvSpPr>
        <p:spPr>
          <a:xfrm>
            <a:off x="584347" y="6400147"/>
            <a:ext cx="22846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 err="1">
                <a:solidFill>
                  <a:srgbClr val="828282"/>
                </a:solidFill>
              </a:rPr>
              <a:t>www.facebook.com</a:t>
            </a:r>
            <a:r>
              <a:rPr lang="pl-PL" sz="1000" dirty="0">
                <a:solidFill>
                  <a:srgbClr val="E81B29"/>
                </a:solidFill>
              </a:rPr>
              <a:t>/</a:t>
            </a:r>
            <a:r>
              <a:rPr lang="pl-PL" sz="1000" dirty="0" err="1">
                <a:solidFill>
                  <a:srgbClr val="E81B29"/>
                </a:solidFill>
              </a:rPr>
              <a:t>MNiSW</a:t>
            </a:r>
            <a:endParaRPr lang="pl-PL" sz="1000" dirty="0">
              <a:solidFill>
                <a:srgbClr val="E81B29"/>
              </a:solidFill>
            </a:endParaRPr>
          </a:p>
        </p:txBody>
      </p:sp>
      <p:grpSp>
        <p:nvGrpSpPr>
          <p:cNvPr id="15" name="Grupa 14"/>
          <p:cNvGrpSpPr/>
          <p:nvPr userDrawn="1"/>
        </p:nvGrpSpPr>
        <p:grpSpPr>
          <a:xfrm>
            <a:off x="3539068" y="4316685"/>
            <a:ext cx="5113867" cy="558800"/>
            <a:chOff x="2435888" y="3442389"/>
            <a:chExt cx="3835400" cy="558800"/>
          </a:xfrm>
        </p:grpSpPr>
        <p:pic>
          <p:nvPicPr>
            <p:cNvPr id="16" name="Obraz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35888" y="3442389"/>
              <a:ext cx="3835400" cy="558800"/>
            </a:xfrm>
            <a:prstGeom prst="rect">
              <a:avLst/>
            </a:prstGeom>
          </p:spPr>
        </p:pic>
        <p:sp>
          <p:nvSpPr>
            <p:cNvPr id="17" name="PoleTekstowe 13"/>
            <p:cNvSpPr txBox="1"/>
            <p:nvPr/>
          </p:nvSpPr>
          <p:spPr>
            <a:xfrm>
              <a:off x="2727304" y="3541960"/>
              <a:ext cx="324450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1400" dirty="0" err="1">
                  <a:solidFill>
                    <a:schemeClr val="bg1"/>
                  </a:solidFill>
                  <a:latin typeface="Helvetica"/>
                  <a:cs typeface="Helvetica"/>
                </a:rPr>
                <a:t>www.konstytucjadlanauki.gov.pl</a:t>
              </a:r>
              <a:endParaRPr lang="pl-PL" sz="1400" dirty="0">
                <a:solidFill>
                  <a:schemeClr val="bg1"/>
                </a:solidFill>
                <a:latin typeface="Helvetica"/>
                <a:cs typeface="Helvetica"/>
              </a:endParaRPr>
            </a:p>
          </p:txBody>
        </p:sp>
      </p:grpSp>
      <p:sp>
        <p:nvSpPr>
          <p:cNvPr id="19" name="Tytuł 1"/>
          <p:cNvSpPr>
            <a:spLocks noGrp="1"/>
          </p:cNvSpPr>
          <p:nvPr>
            <p:ph type="title"/>
          </p:nvPr>
        </p:nvSpPr>
        <p:spPr>
          <a:xfrm>
            <a:off x="3427176" y="2604005"/>
            <a:ext cx="5535480" cy="1143000"/>
          </a:xfrm>
        </p:spPr>
        <p:txBody>
          <a:bodyPr>
            <a:normAutofit/>
          </a:bodyPr>
          <a:lstStyle>
            <a:lvl1pPr algn="l">
              <a:defRPr sz="4200" b="1">
                <a:solidFill>
                  <a:srgbClr val="040404"/>
                </a:solidFill>
                <a:latin typeface="Helvetica"/>
                <a:cs typeface="Helvetica"/>
              </a:defRPr>
            </a:lvl1pPr>
          </a:lstStyle>
          <a:p>
            <a:r>
              <a:rPr lang="pl-PL" dirty="0"/>
              <a:t>Kliknij, aby </a:t>
            </a:r>
            <a:r>
              <a:rPr lang="pl-PL" dirty="0" err="1"/>
              <a:t>edyt</a:t>
            </a:r>
            <a:r>
              <a:rPr lang="pl-PL" dirty="0"/>
              <a:t>. styl wz. tyt.</a:t>
            </a:r>
          </a:p>
        </p:txBody>
      </p:sp>
      <p:pic>
        <p:nvPicPr>
          <p:cNvPr id="20" name="Picture 19" descr="MNiSW-kolor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6264" y="6451245"/>
            <a:ext cx="1696969" cy="252000"/>
          </a:xfrm>
          <a:prstGeom prst="rect">
            <a:avLst/>
          </a:prstGeom>
        </p:spPr>
      </p:pic>
      <p:pic>
        <p:nvPicPr>
          <p:cNvPr id="18" name="Obraz 17">
            <a:extLst>
              <a:ext uri="{FF2B5EF4-FFF2-40B4-BE49-F238E27FC236}">
                <a16:creationId xmlns:a16="http://schemas.microsoft.com/office/drawing/2014/main" xmlns="" id="{6FF1D176-DD22-F44D-935C-90B3629B385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396607" y="770483"/>
            <a:ext cx="5398789" cy="596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9467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13" descr="KDN-prezetacja-tlo-03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5" y="15486"/>
            <a:ext cx="12192000" cy="6842760"/>
          </a:xfrm>
          <a:prstGeom prst="rect">
            <a:avLst/>
          </a:prstGeom>
        </p:spPr>
      </p:pic>
      <p:pic>
        <p:nvPicPr>
          <p:cNvPr id="8" name="Obraz 12" descr="zdjecie-Gowin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7237995" cy="6858000"/>
          </a:xfrm>
          <a:prstGeom prst="rect">
            <a:avLst/>
          </a:prstGeom>
        </p:spPr>
      </p:pic>
      <p:sp>
        <p:nvSpPr>
          <p:cNvPr id="14" name="Tytuł 1"/>
          <p:cNvSpPr>
            <a:spLocks noGrp="1"/>
          </p:cNvSpPr>
          <p:nvPr>
            <p:ph type="title"/>
          </p:nvPr>
        </p:nvSpPr>
        <p:spPr>
          <a:xfrm>
            <a:off x="5924459" y="1948865"/>
            <a:ext cx="5101684" cy="1162050"/>
          </a:xfrm>
        </p:spPr>
        <p:txBody>
          <a:bodyPr anchor="b">
            <a:normAutofit/>
          </a:bodyPr>
          <a:lstStyle>
            <a:lvl1pPr algn="l">
              <a:defRPr sz="2500" b="1">
                <a:solidFill>
                  <a:srgbClr val="040404"/>
                </a:solidFill>
                <a:latin typeface="Helvetica"/>
                <a:cs typeface="Helvetica"/>
              </a:defRPr>
            </a:lvl1pPr>
          </a:lstStyle>
          <a:p>
            <a:r>
              <a:rPr lang="pl-PL" dirty="0"/>
              <a:t>Kliknij, aby </a:t>
            </a:r>
            <a:r>
              <a:rPr lang="pl-PL" dirty="0" err="1"/>
              <a:t>edyt</a:t>
            </a:r>
            <a:r>
              <a:rPr lang="pl-PL" dirty="0"/>
              <a:t>. styl wz. tyt.</a:t>
            </a:r>
          </a:p>
        </p:txBody>
      </p:sp>
      <p:sp>
        <p:nvSpPr>
          <p:cNvPr id="16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5924459" y="3010836"/>
            <a:ext cx="5101684" cy="1202324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600" b="1">
                <a:solidFill>
                  <a:srgbClr val="040404"/>
                </a:solidFill>
                <a:latin typeface="Helvetica"/>
                <a:cs typeface="Helvetic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17" name="Symbol zastępczy tekstu 3"/>
          <p:cNvSpPr>
            <a:spLocks noGrp="1"/>
          </p:cNvSpPr>
          <p:nvPr>
            <p:ph type="body" sz="half" idx="10"/>
          </p:nvPr>
        </p:nvSpPr>
        <p:spPr>
          <a:xfrm>
            <a:off x="5924459" y="4151200"/>
            <a:ext cx="5101684" cy="2462840"/>
          </a:xfrm>
        </p:spPr>
        <p:txBody>
          <a:bodyPr/>
          <a:lstStyle>
            <a:lvl1pPr marL="212400" indent="-285750">
              <a:lnSpc>
                <a:spcPct val="120000"/>
              </a:lnSpc>
              <a:spcAft>
                <a:spcPts val="1000"/>
              </a:spcAft>
              <a:buSzPct val="80000"/>
              <a:buFontTx/>
              <a:buBlip>
                <a:blip r:embed="rId4"/>
              </a:buBlip>
              <a:defRPr sz="1300">
                <a:solidFill>
                  <a:srgbClr val="040404"/>
                </a:solidFill>
                <a:latin typeface="Helvetica Light"/>
                <a:cs typeface="Helvetica Ligh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xmlns="" id="{FB309307-2EE8-9F40-BCB1-EA990A1920C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766854" y="527150"/>
            <a:ext cx="1746377" cy="192987"/>
          </a:xfrm>
          <a:prstGeom prst="rect">
            <a:avLst/>
          </a:prstGeom>
        </p:spPr>
      </p:pic>
      <p:sp>
        <p:nvSpPr>
          <p:cNvPr id="9" name="Symbol zastępczy numeru slajdu 5">
            <a:extLst>
              <a:ext uri="{FF2B5EF4-FFF2-40B4-BE49-F238E27FC236}">
                <a16:creationId xmlns:a16="http://schemas.microsoft.com/office/drawing/2014/main" xmlns="" id="{926AE4F1-25AF-7640-840D-1CBB1459DD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3E0C11-EF55-6545-89EC-E302494CA4F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022415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ytuł 1"/>
          <p:cNvSpPr>
            <a:spLocks noGrp="1"/>
          </p:cNvSpPr>
          <p:nvPr>
            <p:ph type="title"/>
          </p:nvPr>
        </p:nvSpPr>
        <p:spPr>
          <a:xfrm>
            <a:off x="5924459" y="1948865"/>
            <a:ext cx="5101684" cy="1162050"/>
          </a:xfrm>
        </p:spPr>
        <p:txBody>
          <a:bodyPr anchor="b">
            <a:normAutofit/>
          </a:bodyPr>
          <a:lstStyle>
            <a:lvl1pPr algn="l">
              <a:defRPr sz="2500" b="1">
                <a:solidFill>
                  <a:srgbClr val="040404"/>
                </a:solidFill>
                <a:latin typeface="Helvetica"/>
                <a:cs typeface="Helvetica"/>
              </a:defRPr>
            </a:lvl1pPr>
          </a:lstStyle>
          <a:p>
            <a:r>
              <a:rPr lang="pl-PL" dirty="0"/>
              <a:t>Kliknij, aby </a:t>
            </a:r>
            <a:r>
              <a:rPr lang="pl-PL" dirty="0" err="1"/>
              <a:t>edyt</a:t>
            </a:r>
            <a:r>
              <a:rPr lang="pl-PL" dirty="0"/>
              <a:t>. styl wz. tyt.</a:t>
            </a:r>
          </a:p>
        </p:txBody>
      </p:sp>
      <p:sp>
        <p:nvSpPr>
          <p:cNvPr id="16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5924459" y="3010836"/>
            <a:ext cx="5101684" cy="1202324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600" b="1">
                <a:solidFill>
                  <a:srgbClr val="040404"/>
                </a:solidFill>
                <a:latin typeface="Helvetica"/>
                <a:cs typeface="Helvetic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17" name="Symbol zastępczy tekstu 3"/>
          <p:cNvSpPr>
            <a:spLocks noGrp="1"/>
          </p:cNvSpPr>
          <p:nvPr>
            <p:ph type="body" sz="half" idx="10"/>
          </p:nvPr>
        </p:nvSpPr>
        <p:spPr>
          <a:xfrm>
            <a:off x="5924459" y="4151200"/>
            <a:ext cx="5101684" cy="2462840"/>
          </a:xfrm>
        </p:spPr>
        <p:txBody>
          <a:bodyPr/>
          <a:lstStyle>
            <a:lvl1pPr marL="212400" indent="-285750">
              <a:lnSpc>
                <a:spcPct val="120000"/>
              </a:lnSpc>
              <a:spcAft>
                <a:spcPts val="1000"/>
              </a:spcAft>
              <a:buSzPct val="80000"/>
              <a:buFontTx/>
              <a:buBlip>
                <a:blip r:embed="rId2"/>
              </a:buBlip>
              <a:defRPr sz="1300">
                <a:solidFill>
                  <a:srgbClr val="040404"/>
                </a:solidFill>
                <a:latin typeface="Helvetica Light"/>
                <a:cs typeface="Helvetica Ligh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7239000" cy="6858000"/>
          </a:xfrm>
        </p:spPr>
        <p:txBody>
          <a:bodyPr/>
          <a:lstStyle/>
          <a:p>
            <a:endParaRPr lang="en-US"/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xmlns="" id="{7033066C-A68B-B343-9171-22C49545EF3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66854" y="527150"/>
            <a:ext cx="1746377" cy="192987"/>
          </a:xfrm>
          <a:prstGeom prst="rect">
            <a:avLst/>
          </a:prstGeom>
        </p:spPr>
      </p:pic>
      <p:sp>
        <p:nvSpPr>
          <p:cNvPr id="8" name="Symbol zastępczy numeru slajdu 5">
            <a:extLst>
              <a:ext uri="{FF2B5EF4-FFF2-40B4-BE49-F238E27FC236}">
                <a16:creationId xmlns:a16="http://schemas.microsoft.com/office/drawing/2014/main" xmlns="" id="{A28EB8A5-C13D-3D49-BF0E-E6FE396C4A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3E0C11-EF55-6545-89EC-E302494CA4F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702423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wa elementy zawartości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Łącznik prosty 7"/>
          <p:cNvCxnSpPr/>
          <p:nvPr userDrawn="1"/>
        </p:nvCxnSpPr>
        <p:spPr>
          <a:xfrm>
            <a:off x="675933" y="6237119"/>
            <a:ext cx="10837299" cy="0"/>
          </a:xfrm>
          <a:prstGeom prst="line">
            <a:avLst/>
          </a:prstGeom>
          <a:ln w="12700">
            <a:solidFill>
              <a:srgbClr val="B4B4B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ytuł 1"/>
          <p:cNvSpPr>
            <a:spLocks noGrp="1"/>
          </p:cNvSpPr>
          <p:nvPr>
            <p:ph type="title"/>
          </p:nvPr>
        </p:nvSpPr>
        <p:spPr>
          <a:xfrm>
            <a:off x="675934" y="455331"/>
            <a:ext cx="8828561" cy="412087"/>
          </a:xfrm>
        </p:spPr>
        <p:txBody>
          <a:bodyPr anchor="b">
            <a:noAutofit/>
          </a:bodyPr>
          <a:lstStyle>
            <a:lvl1pPr algn="l">
              <a:defRPr sz="2600" b="1">
                <a:solidFill>
                  <a:srgbClr val="040404"/>
                </a:solidFill>
                <a:latin typeface="Helvetica"/>
                <a:cs typeface="Helvetica"/>
              </a:defRPr>
            </a:lvl1pPr>
          </a:lstStyle>
          <a:p>
            <a:r>
              <a:rPr lang="pl-PL" dirty="0"/>
              <a:t>Kliknij, aby </a:t>
            </a:r>
            <a:r>
              <a:rPr lang="pl-PL" dirty="0" err="1"/>
              <a:t>edyt</a:t>
            </a:r>
            <a:r>
              <a:rPr lang="pl-PL" dirty="0"/>
              <a:t>. styl wz. tyt.</a:t>
            </a:r>
          </a:p>
        </p:txBody>
      </p:sp>
      <p:sp>
        <p:nvSpPr>
          <p:cNvPr id="12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75933" y="1473985"/>
            <a:ext cx="10837299" cy="1202324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1600" b="1">
                <a:solidFill>
                  <a:srgbClr val="040404"/>
                </a:solidFill>
                <a:latin typeface="Helvetica"/>
                <a:cs typeface="Helvetic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13" name="Symbol zastępczy tekstu 3"/>
          <p:cNvSpPr>
            <a:spLocks noGrp="1"/>
          </p:cNvSpPr>
          <p:nvPr>
            <p:ph type="body" sz="half" idx="11"/>
          </p:nvPr>
        </p:nvSpPr>
        <p:spPr>
          <a:xfrm>
            <a:off x="675933" y="3491011"/>
            <a:ext cx="10837299" cy="2333054"/>
          </a:xfrm>
        </p:spPr>
        <p:txBody>
          <a:bodyPr/>
          <a:lstStyle>
            <a:lvl1pPr marL="212400" indent="-285750">
              <a:lnSpc>
                <a:spcPct val="120000"/>
              </a:lnSpc>
              <a:spcAft>
                <a:spcPts val="1000"/>
              </a:spcAft>
              <a:buSzPct val="80000"/>
              <a:buFontTx/>
              <a:buBlip>
                <a:blip r:embed="rId3"/>
              </a:buBlip>
              <a:defRPr sz="1300">
                <a:solidFill>
                  <a:srgbClr val="040404"/>
                </a:solidFill>
                <a:latin typeface="Helvetica Light"/>
                <a:cs typeface="Helvetica Ligh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pic>
        <p:nvPicPr>
          <p:cNvPr id="15" name="Picture 14" descr="MNiSW-kolor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184" y="6459558"/>
            <a:ext cx="1696969" cy="252000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xmlns="" id="{8B044F2D-A4FB-D54F-A9A5-49F8BB47D79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766854" y="527150"/>
            <a:ext cx="1746377" cy="192987"/>
          </a:xfrm>
          <a:prstGeom prst="rect">
            <a:avLst/>
          </a:prstGeom>
        </p:spPr>
      </p:pic>
      <p:sp>
        <p:nvSpPr>
          <p:cNvPr id="9" name="Symbol zastępczy numeru slajdu 5">
            <a:extLst>
              <a:ext uri="{FF2B5EF4-FFF2-40B4-BE49-F238E27FC236}">
                <a16:creationId xmlns:a16="http://schemas.microsoft.com/office/drawing/2014/main" xmlns="" id="{FC573598-98C3-5F4B-9969-0F7EEA5595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3E0C11-EF55-6545-89EC-E302494CA4F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868368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wa elementy zawartości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Łącznik prosty 7"/>
          <p:cNvCxnSpPr/>
          <p:nvPr userDrawn="1"/>
        </p:nvCxnSpPr>
        <p:spPr>
          <a:xfrm>
            <a:off x="675933" y="6237119"/>
            <a:ext cx="10837299" cy="0"/>
          </a:xfrm>
          <a:prstGeom prst="line">
            <a:avLst/>
          </a:prstGeom>
          <a:ln w="12700">
            <a:solidFill>
              <a:srgbClr val="B4B4B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Picture Placeholder 20"/>
          <p:cNvSpPr>
            <a:spLocks noGrp="1"/>
          </p:cNvSpPr>
          <p:nvPr>
            <p:ph type="pic" sz="quarter" idx="10"/>
          </p:nvPr>
        </p:nvSpPr>
        <p:spPr>
          <a:xfrm>
            <a:off x="6172202" y="1471613"/>
            <a:ext cx="5340351" cy="4406900"/>
          </a:xfrm>
        </p:spPr>
        <p:txBody>
          <a:bodyPr/>
          <a:lstStyle/>
          <a:p>
            <a:endParaRPr lang="en-US"/>
          </a:p>
        </p:txBody>
      </p:sp>
      <p:sp>
        <p:nvSpPr>
          <p:cNvPr id="27" name="Tytuł 1"/>
          <p:cNvSpPr>
            <a:spLocks noGrp="1"/>
          </p:cNvSpPr>
          <p:nvPr>
            <p:ph type="title"/>
          </p:nvPr>
        </p:nvSpPr>
        <p:spPr>
          <a:xfrm>
            <a:off x="675934" y="1208283"/>
            <a:ext cx="5101684" cy="1162050"/>
          </a:xfrm>
        </p:spPr>
        <p:txBody>
          <a:bodyPr anchor="b">
            <a:normAutofit/>
          </a:bodyPr>
          <a:lstStyle>
            <a:lvl1pPr algn="l">
              <a:defRPr sz="2500" b="1">
                <a:solidFill>
                  <a:srgbClr val="040404"/>
                </a:solidFill>
                <a:latin typeface="Helvetica"/>
                <a:cs typeface="Helvetica"/>
              </a:defRPr>
            </a:lvl1pPr>
          </a:lstStyle>
          <a:p>
            <a:r>
              <a:rPr lang="pl-PL" dirty="0"/>
              <a:t>Kliknij, aby </a:t>
            </a:r>
            <a:r>
              <a:rPr lang="pl-PL" dirty="0" err="1"/>
              <a:t>edyt</a:t>
            </a:r>
            <a:r>
              <a:rPr lang="pl-PL" dirty="0"/>
              <a:t>. styl wz. tyt.</a:t>
            </a:r>
          </a:p>
        </p:txBody>
      </p:sp>
      <p:sp>
        <p:nvSpPr>
          <p:cNvPr id="28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75934" y="2370334"/>
            <a:ext cx="5101684" cy="1202324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600" b="1">
                <a:solidFill>
                  <a:srgbClr val="040404"/>
                </a:solidFill>
                <a:latin typeface="Helvetica"/>
                <a:cs typeface="Helvetic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29" name="Symbol zastępczy tekstu 3"/>
          <p:cNvSpPr>
            <a:spLocks noGrp="1"/>
          </p:cNvSpPr>
          <p:nvPr>
            <p:ph type="body" sz="half" idx="11"/>
          </p:nvPr>
        </p:nvSpPr>
        <p:spPr>
          <a:xfrm>
            <a:off x="675934" y="3491011"/>
            <a:ext cx="5101684" cy="2333054"/>
          </a:xfrm>
        </p:spPr>
        <p:txBody>
          <a:bodyPr/>
          <a:lstStyle>
            <a:lvl1pPr marL="212400" indent="-285750">
              <a:lnSpc>
                <a:spcPct val="120000"/>
              </a:lnSpc>
              <a:spcAft>
                <a:spcPts val="1000"/>
              </a:spcAft>
              <a:buSzPct val="80000"/>
              <a:buFontTx/>
              <a:buBlip>
                <a:blip r:embed="rId3"/>
              </a:buBlip>
              <a:defRPr sz="1300">
                <a:solidFill>
                  <a:srgbClr val="040404"/>
                </a:solidFill>
                <a:latin typeface="Helvetica Light"/>
                <a:cs typeface="Helvetica Ligh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pic>
        <p:nvPicPr>
          <p:cNvPr id="12" name="Picture 11" descr="MNiSW-kolor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184" y="6459558"/>
            <a:ext cx="1696969" cy="252000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xmlns="" id="{AC482825-6F2D-7744-80BF-AA1CEBE8409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766854" y="527150"/>
            <a:ext cx="1746377" cy="192987"/>
          </a:xfrm>
          <a:prstGeom prst="rect">
            <a:avLst/>
          </a:prstGeom>
        </p:spPr>
      </p:pic>
      <p:sp>
        <p:nvSpPr>
          <p:cNvPr id="9" name="Symbol zastępczy numeru slajdu 5">
            <a:extLst>
              <a:ext uri="{FF2B5EF4-FFF2-40B4-BE49-F238E27FC236}">
                <a16:creationId xmlns:a16="http://schemas.microsoft.com/office/drawing/2014/main" xmlns="" id="{7C642A37-5508-FE47-8510-1B04121A21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3E0C11-EF55-6545-89EC-E302494CA4F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698025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wa elementy zawartości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Łącznik prosty 7"/>
          <p:cNvCxnSpPr/>
          <p:nvPr userDrawn="1"/>
        </p:nvCxnSpPr>
        <p:spPr>
          <a:xfrm>
            <a:off x="675933" y="6237119"/>
            <a:ext cx="10837299" cy="0"/>
          </a:xfrm>
          <a:prstGeom prst="line">
            <a:avLst/>
          </a:prstGeom>
          <a:ln w="12700">
            <a:solidFill>
              <a:srgbClr val="B4B4B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Picture Placeholder 20"/>
          <p:cNvSpPr>
            <a:spLocks noGrp="1"/>
          </p:cNvSpPr>
          <p:nvPr>
            <p:ph type="pic" sz="quarter" idx="10"/>
          </p:nvPr>
        </p:nvSpPr>
        <p:spPr>
          <a:xfrm>
            <a:off x="7165990" y="2292887"/>
            <a:ext cx="3937697" cy="2912461"/>
          </a:xfrm>
        </p:spPr>
        <p:txBody>
          <a:bodyPr/>
          <a:lstStyle/>
          <a:p>
            <a:endParaRPr lang="en-US"/>
          </a:p>
        </p:txBody>
      </p:sp>
      <p:sp>
        <p:nvSpPr>
          <p:cNvPr id="27" name="Tytuł 1"/>
          <p:cNvSpPr>
            <a:spLocks noGrp="1"/>
          </p:cNvSpPr>
          <p:nvPr>
            <p:ph type="title" hasCustomPrompt="1"/>
          </p:nvPr>
        </p:nvSpPr>
        <p:spPr>
          <a:xfrm>
            <a:off x="675934" y="455331"/>
            <a:ext cx="8828561" cy="412087"/>
          </a:xfrm>
        </p:spPr>
        <p:txBody>
          <a:bodyPr anchor="b">
            <a:noAutofit/>
          </a:bodyPr>
          <a:lstStyle>
            <a:lvl1pPr algn="l">
              <a:defRPr sz="2600" b="1" i="0">
                <a:solidFill>
                  <a:srgbClr val="E81B29"/>
                </a:solidFill>
                <a:latin typeface="Montserrat" pitchFamily="2" charset="0"/>
                <a:cs typeface="Montserrat" pitchFamily="2" charset="0"/>
              </a:defRPr>
            </a:lvl1pPr>
          </a:lstStyle>
          <a:p>
            <a:r>
              <a:rPr lang="pl-PL" dirty="0"/>
              <a:t>KLIKNIJ, ABY EDYT. STYL WZ. TYT.</a:t>
            </a:r>
          </a:p>
        </p:txBody>
      </p:sp>
      <p:sp>
        <p:nvSpPr>
          <p:cNvPr id="28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75934" y="2107007"/>
            <a:ext cx="5101684" cy="65012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600" b="1">
                <a:solidFill>
                  <a:srgbClr val="E81B29"/>
                </a:solidFill>
                <a:latin typeface="Helvetica"/>
                <a:cs typeface="Helvetic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29" name="Symbol zastępczy tekstu 3"/>
          <p:cNvSpPr>
            <a:spLocks noGrp="1"/>
          </p:cNvSpPr>
          <p:nvPr>
            <p:ph type="body" sz="half" idx="11"/>
          </p:nvPr>
        </p:nvSpPr>
        <p:spPr>
          <a:xfrm>
            <a:off x="675934" y="2555765"/>
            <a:ext cx="5101684" cy="3237323"/>
          </a:xfrm>
        </p:spPr>
        <p:txBody>
          <a:bodyPr/>
          <a:lstStyle>
            <a:lvl1pPr marL="212400" indent="-285750">
              <a:lnSpc>
                <a:spcPct val="120000"/>
              </a:lnSpc>
              <a:spcAft>
                <a:spcPts val="1000"/>
              </a:spcAft>
              <a:buSzPct val="80000"/>
              <a:buFontTx/>
              <a:buBlip>
                <a:blip r:embed="rId3"/>
              </a:buBlip>
              <a:defRPr sz="1300">
                <a:solidFill>
                  <a:srgbClr val="040404"/>
                </a:solidFill>
                <a:latin typeface="Helvetica Light"/>
                <a:cs typeface="Helvetica Ligh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pic>
        <p:nvPicPr>
          <p:cNvPr id="12" name="Obraz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707887" y="1925489"/>
            <a:ext cx="575733" cy="571500"/>
          </a:xfrm>
          <a:prstGeom prst="rect">
            <a:avLst/>
          </a:prstGeom>
        </p:spPr>
      </p:pic>
      <p:pic>
        <p:nvPicPr>
          <p:cNvPr id="13" name="Obraz 10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0800000">
            <a:off x="10934703" y="4956947"/>
            <a:ext cx="575733" cy="571500"/>
          </a:xfrm>
          <a:prstGeom prst="rect">
            <a:avLst/>
          </a:prstGeom>
        </p:spPr>
      </p:pic>
      <p:pic>
        <p:nvPicPr>
          <p:cNvPr id="15" name="Picture 14" descr="MNiSW-kolor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184" y="6459558"/>
            <a:ext cx="1696969" cy="252000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xmlns="" id="{4560E5C6-11B8-A046-8053-96F33A7EF7E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766854" y="527150"/>
            <a:ext cx="1746377" cy="192987"/>
          </a:xfrm>
          <a:prstGeom prst="rect">
            <a:avLst/>
          </a:prstGeom>
        </p:spPr>
      </p:pic>
      <p:sp>
        <p:nvSpPr>
          <p:cNvPr id="16" name="Symbol zastępczy numeru slajdu 5">
            <a:extLst>
              <a:ext uri="{FF2B5EF4-FFF2-40B4-BE49-F238E27FC236}">
                <a16:creationId xmlns:a16="http://schemas.microsoft.com/office/drawing/2014/main" xmlns="" id="{78832FA5-1A16-7643-B461-C8CEB28D98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3E0C11-EF55-6545-89EC-E302494CA4F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075093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wa elementy zawartości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Łącznik prosty 7"/>
          <p:cNvCxnSpPr/>
          <p:nvPr userDrawn="1"/>
        </p:nvCxnSpPr>
        <p:spPr>
          <a:xfrm>
            <a:off x="675933" y="6237119"/>
            <a:ext cx="10837299" cy="0"/>
          </a:xfrm>
          <a:prstGeom prst="line">
            <a:avLst/>
          </a:prstGeom>
          <a:ln w="12700">
            <a:solidFill>
              <a:srgbClr val="B4B4B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ytuł 1"/>
          <p:cNvSpPr>
            <a:spLocks noGrp="1"/>
          </p:cNvSpPr>
          <p:nvPr>
            <p:ph type="title" hasCustomPrompt="1"/>
          </p:nvPr>
        </p:nvSpPr>
        <p:spPr>
          <a:xfrm>
            <a:off x="675934" y="455331"/>
            <a:ext cx="8828561" cy="412087"/>
          </a:xfrm>
        </p:spPr>
        <p:txBody>
          <a:bodyPr anchor="b">
            <a:noAutofit/>
          </a:bodyPr>
          <a:lstStyle>
            <a:lvl1pPr algn="l">
              <a:defRPr sz="2600" b="1" i="0">
                <a:solidFill>
                  <a:srgbClr val="E81B29"/>
                </a:solidFill>
                <a:latin typeface="Montserrat" pitchFamily="2" charset="0"/>
                <a:cs typeface="Montserrat" pitchFamily="2" charset="0"/>
              </a:defRPr>
            </a:lvl1pPr>
          </a:lstStyle>
          <a:p>
            <a:r>
              <a:rPr lang="pl-PL" dirty="0"/>
              <a:t>KLIKNIJ, ABY EDYT. STYL WZ. TYT.</a:t>
            </a:r>
          </a:p>
        </p:txBody>
      </p:sp>
      <p:sp>
        <p:nvSpPr>
          <p:cNvPr id="28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411547" y="2107007"/>
            <a:ext cx="5101684" cy="65012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600" b="1">
                <a:solidFill>
                  <a:srgbClr val="E81B29"/>
                </a:solidFill>
                <a:latin typeface="Helvetica"/>
                <a:cs typeface="Helvetic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29" name="Symbol zastępczy tekstu 3"/>
          <p:cNvSpPr>
            <a:spLocks noGrp="1"/>
          </p:cNvSpPr>
          <p:nvPr>
            <p:ph type="body" sz="half" idx="11"/>
          </p:nvPr>
        </p:nvSpPr>
        <p:spPr>
          <a:xfrm>
            <a:off x="6411547" y="2555765"/>
            <a:ext cx="5101684" cy="3237323"/>
          </a:xfrm>
        </p:spPr>
        <p:txBody>
          <a:bodyPr/>
          <a:lstStyle>
            <a:lvl1pPr marL="212400" indent="-285750">
              <a:lnSpc>
                <a:spcPct val="120000"/>
              </a:lnSpc>
              <a:spcAft>
                <a:spcPts val="1000"/>
              </a:spcAft>
              <a:buSzPct val="80000"/>
              <a:buFontTx/>
              <a:buBlip>
                <a:blip r:embed="rId3"/>
              </a:buBlip>
              <a:defRPr sz="1300">
                <a:solidFill>
                  <a:srgbClr val="040404"/>
                </a:solidFill>
                <a:latin typeface="Helvetica Light"/>
                <a:cs typeface="Helvetica Ligh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14" name="Picture Placeholder 20"/>
          <p:cNvSpPr>
            <a:spLocks noGrp="1"/>
          </p:cNvSpPr>
          <p:nvPr>
            <p:ph type="pic" sz="quarter" idx="10"/>
          </p:nvPr>
        </p:nvSpPr>
        <p:spPr>
          <a:xfrm>
            <a:off x="1134037" y="2292887"/>
            <a:ext cx="3937697" cy="2912461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Obraz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75932" y="1925489"/>
            <a:ext cx="575733" cy="571500"/>
          </a:xfrm>
          <a:prstGeom prst="rect">
            <a:avLst/>
          </a:prstGeom>
        </p:spPr>
      </p:pic>
      <p:pic>
        <p:nvPicPr>
          <p:cNvPr id="16" name="Obraz 10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0800000">
            <a:off x="4902748" y="4956947"/>
            <a:ext cx="575733" cy="571500"/>
          </a:xfrm>
          <a:prstGeom prst="rect">
            <a:avLst/>
          </a:prstGeom>
        </p:spPr>
      </p:pic>
      <p:pic>
        <p:nvPicPr>
          <p:cNvPr id="13" name="Picture 12" descr="MNiSW-kolor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184" y="6459558"/>
            <a:ext cx="1696969" cy="252000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xmlns="" id="{DE65DAD6-4C86-4C44-B56F-806C42AC4A8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766854" y="527150"/>
            <a:ext cx="1746377" cy="192987"/>
          </a:xfrm>
          <a:prstGeom prst="rect">
            <a:avLst/>
          </a:prstGeom>
        </p:spPr>
      </p:pic>
      <p:sp>
        <p:nvSpPr>
          <p:cNvPr id="17" name="Symbol zastępczy numeru slajdu 5">
            <a:extLst>
              <a:ext uri="{FF2B5EF4-FFF2-40B4-BE49-F238E27FC236}">
                <a16:creationId xmlns:a16="http://schemas.microsoft.com/office/drawing/2014/main" xmlns="" id="{7F34C0DE-BB38-3B4F-BC0B-A99DEED017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3E0C11-EF55-6545-89EC-E302494CA4F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48132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wa elementy zawartości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Łącznik prosty 7"/>
          <p:cNvCxnSpPr/>
          <p:nvPr userDrawn="1"/>
        </p:nvCxnSpPr>
        <p:spPr>
          <a:xfrm>
            <a:off x="675933" y="6237119"/>
            <a:ext cx="10837299" cy="0"/>
          </a:xfrm>
          <a:prstGeom prst="line">
            <a:avLst/>
          </a:prstGeom>
          <a:ln w="12700">
            <a:solidFill>
              <a:srgbClr val="B4B4B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ytuł 1"/>
          <p:cNvSpPr>
            <a:spLocks noGrp="1"/>
          </p:cNvSpPr>
          <p:nvPr>
            <p:ph type="title"/>
          </p:nvPr>
        </p:nvSpPr>
        <p:spPr>
          <a:xfrm>
            <a:off x="675934" y="455331"/>
            <a:ext cx="8828561" cy="412087"/>
          </a:xfrm>
        </p:spPr>
        <p:txBody>
          <a:bodyPr anchor="b">
            <a:noAutofit/>
          </a:bodyPr>
          <a:lstStyle>
            <a:lvl1pPr algn="l">
              <a:defRPr sz="2600" b="1">
                <a:solidFill>
                  <a:srgbClr val="040404"/>
                </a:solidFill>
                <a:latin typeface="Helvetica"/>
                <a:cs typeface="Helvetica"/>
              </a:defRPr>
            </a:lvl1pPr>
          </a:lstStyle>
          <a:p>
            <a:r>
              <a:rPr lang="pl-PL" dirty="0"/>
              <a:t>Kliknij, aby </a:t>
            </a:r>
            <a:r>
              <a:rPr lang="pl-PL" dirty="0" err="1"/>
              <a:t>edyt</a:t>
            </a:r>
            <a:r>
              <a:rPr lang="pl-PL" dirty="0"/>
              <a:t>. styl wz. tyt.</a:t>
            </a:r>
          </a:p>
        </p:txBody>
      </p:sp>
      <p:pic>
        <p:nvPicPr>
          <p:cNvPr id="15" name="Obraz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5932" y="1925489"/>
            <a:ext cx="575733" cy="571500"/>
          </a:xfrm>
          <a:prstGeom prst="rect">
            <a:avLst/>
          </a:prstGeom>
        </p:spPr>
      </p:pic>
      <p:grpSp>
        <p:nvGrpSpPr>
          <p:cNvPr id="3" name="Group 2"/>
          <p:cNvGrpSpPr/>
          <p:nvPr userDrawn="1"/>
        </p:nvGrpSpPr>
        <p:grpSpPr>
          <a:xfrm>
            <a:off x="10818823" y="5420479"/>
            <a:ext cx="623999" cy="108000"/>
            <a:chOff x="8132793" y="5607219"/>
            <a:chExt cx="427917" cy="108000"/>
          </a:xfrm>
        </p:grpSpPr>
        <p:sp>
          <p:nvSpPr>
            <p:cNvPr id="2" name="Rectangle 1"/>
            <p:cNvSpPr/>
            <p:nvPr userDrawn="1"/>
          </p:nvSpPr>
          <p:spPr>
            <a:xfrm>
              <a:off x="8132793" y="5607219"/>
              <a:ext cx="92931" cy="108000"/>
            </a:xfrm>
            <a:prstGeom prst="rect">
              <a:avLst/>
            </a:prstGeom>
            <a:solidFill>
              <a:srgbClr val="E81B29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8298853" y="5607219"/>
              <a:ext cx="92931" cy="108000"/>
            </a:xfrm>
            <a:prstGeom prst="rect">
              <a:avLst/>
            </a:prstGeom>
            <a:solidFill>
              <a:srgbClr val="E81B29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7" name="Rectangle 16"/>
            <p:cNvSpPr/>
            <p:nvPr userDrawn="1"/>
          </p:nvSpPr>
          <p:spPr>
            <a:xfrm>
              <a:off x="8467779" y="5607219"/>
              <a:ext cx="92931" cy="108000"/>
            </a:xfrm>
            <a:prstGeom prst="rect">
              <a:avLst/>
            </a:prstGeom>
            <a:solidFill>
              <a:srgbClr val="E81B29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</p:grpSp>
      <p:sp>
        <p:nvSpPr>
          <p:cNvPr id="18" name="Symbol zastępczy tekstu 3"/>
          <p:cNvSpPr>
            <a:spLocks noGrp="1"/>
          </p:cNvSpPr>
          <p:nvPr>
            <p:ph type="body" sz="half" idx="11"/>
          </p:nvPr>
        </p:nvSpPr>
        <p:spPr>
          <a:xfrm>
            <a:off x="1548849" y="2261478"/>
            <a:ext cx="8983307" cy="2911203"/>
          </a:xfrm>
        </p:spPr>
        <p:txBody>
          <a:bodyPr>
            <a:normAutofit/>
          </a:bodyPr>
          <a:lstStyle>
            <a:lvl1pPr marL="284400" indent="-285750">
              <a:lnSpc>
                <a:spcPct val="120000"/>
              </a:lnSpc>
              <a:spcAft>
                <a:spcPts val="1000"/>
              </a:spcAft>
              <a:buSzPct val="60000"/>
              <a:buFontTx/>
              <a:buBlip>
                <a:blip r:embed="rId4"/>
              </a:buBlip>
              <a:defRPr sz="2100">
                <a:solidFill>
                  <a:srgbClr val="040404"/>
                </a:solidFill>
                <a:latin typeface="Helvetica Light"/>
                <a:cs typeface="Helvetica Ligh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pic>
        <p:nvPicPr>
          <p:cNvPr id="13" name="Picture 12" descr="MNiSW-kolor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184" y="6459558"/>
            <a:ext cx="1696969" cy="252000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xmlns="" id="{E63559DB-B485-784D-990B-2E4A2BC401A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766854" y="527150"/>
            <a:ext cx="1746377" cy="192987"/>
          </a:xfrm>
          <a:prstGeom prst="rect">
            <a:avLst/>
          </a:prstGeom>
        </p:spPr>
      </p:pic>
      <p:sp>
        <p:nvSpPr>
          <p:cNvPr id="14" name="Symbol zastępczy numeru slajdu 5">
            <a:extLst>
              <a:ext uri="{FF2B5EF4-FFF2-40B4-BE49-F238E27FC236}">
                <a16:creationId xmlns:a16="http://schemas.microsoft.com/office/drawing/2014/main" xmlns="" id="{DEDD77BF-BB22-2146-827B-7A1250FB84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3E0C11-EF55-6545-89EC-E302494CA4F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70223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edyt. styl wz. tyt.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3E0C11-EF55-6545-89EC-E302494CA4F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80574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72" r:id="rId4"/>
    <p:sldLayoutId id="2147483668" r:id="rId5"/>
    <p:sldLayoutId id="2147483652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51" r:id="rId12"/>
    <p:sldLayoutId id="2147483653" r:id="rId13"/>
    <p:sldLayoutId id="2147483671" r:id="rId14"/>
    <p:sldLayoutId id="2147483670" r:id="rId15"/>
    <p:sldLayoutId id="2147483661" r:id="rId16"/>
    <p:sldLayoutId id="2147483662" r:id="rId17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gov.pl/web/nauka/przypisanie-dyscyplin-do-czasopism-zaczynamy-konsultacje" TargetMode="Externa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pbn.nauka.gov.pl/dyscypliny-czasopism/" TargetMode="Externa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4" Type="http://schemas.openxmlformats.org/officeDocument/2006/relationships/chart" Target="../charts/char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 descr="KDN-prezetacja-tlo-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5240"/>
            <a:ext cx="12192000" cy="6842760"/>
          </a:xfrm>
          <a:prstGeom prst="rect">
            <a:avLst/>
          </a:prstGeom>
        </p:spPr>
      </p:pic>
      <p:cxnSp>
        <p:nvCxnSpPr>
          <p:cNvPr id="12" name="Łącznik prosty 11"/>
          <p:cNvCxnSpPr/>
          <p:nvPr/>
        </p:nvCxnSpPr>
        <p:spPr>
          <a:xfrm>
            <a:off x="2030949" y="6237119"/>
            <a:ext cx="8127974" cy="0"/>
          </a:xfrm>
          <a:prstGeom prst="line">
            <a:avLst/>
          </a:prstGeom>
          <a:ln w="12700">
            <a:solidFill>
              <a:srgbClr val="82828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PoleTekstowe 12"/>
          <p:cNvSpPr txBox="1"/>
          <p:nvPr/>
        </p:nvSpPr>
        <p:spPr>
          <a:xfrm>
            <a:off x="1962263" y="6400147"/>
            <a:ext cx="17135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 err="1">
                <a:solidFill>
                  <a:srgbClr val="828282"/>
                </a:solidFill>
              </a:rPr>
              <a:t>www.facebook.com</a:t>
            </a:r>
            <a:r>
              <a:rPr lang="pl-PL" sz="1000" dirty="0">
                <a:solidFill>
                  <a:srgbClr val="E81B29"/>
                </a:solidFill>
              </a:rPr>
              <a:t>/</a:t>
            </a:r>
            <a:r>
              <a:rPr lang="pl-PL" sz="1000" dirty="0" err="1">
                <a:solidFill>
                  <a:srgbClr val="E81B29"/>
                </a:solidFill>
              </a:rPr>
              <a:t>MNiSW</a:t>
            </a:r>
            <a:endParaRPr lang="pl-PL" sz="1000" dirty="0">
              <a:solidFill>
                <a:srgbClr val="E81B29"/>
              </a:solidFill>
            </a:endParaRPr>
          </a:p>
        </p:txBody>
      </p:sp>
      <p:grpSp>
        <p:nvGrpSpPr>
          <p:cNvPr id="15" name="Grupa 14"/>
          <p:cNvGrpSpPr/>
          <p:nvPr/>
        </p:nvGrpSpPr>
        <p:grpSpPr>
          <a:xfrm>
            <a:off x="4178300" y="4316685"/>
            <a:ext cx="3835400" cy="558800"/>
            <a:chOff x="2435888" y="3442389"/>
            <a:chExt cx="3835400" cy="558800"/>
          </a:xfrm>
        </p:grpSpPr>
        <p:pic>
          <p:nvPicPr>
            <p:cNvPr id="8" name="Obraz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35888" y="3442389"/>
              <a:ext cx="3835400" cy="558800"/>
            </a:xfrm>
            <a:prstGeom prst="rect">
              <a:avLst/>
            </a:prstGeom>
          </p:spPr>
        </p:pic>
        <p:sp>
          <p:nvSpPr>
            <p:cNvPr id="14" name="PoleTekstowe 13"/>
            <p:cNvSpPr txBox="1"/>
            <p:nvPr/>
          </p:nvSpPr>
          <p:spPr>
            <a:xfrm>
              <a:off x="2727304" y="3541960"/>
              <a:ext cx="324450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1400" dirty="0" err="1">
                  <a:solidFill>
                    <a:schemeClr val="bg1"/>
                  </a:solidFill>
                  <a:ea typeface="Microsoft YaHei" panose="020B0503020204020204" pitchFamily="34" charset="-122"/>
                  <a:cs typeface="Helvetica"/>
                </a:rPr>
                <a:t>www.konstytucjadlanauki.gov.pl</a:t>
              </a:r>
              <a:endParaRPr lang="pl-PL" sz="1400" dirty="0">
                <a:solidFill>
                  <a:schemeClr val="bg1"/>
                </a:solidFill>
                <a:ea typeface="Microsoft YaHei" panose="020B0503020204020204" pitchFamily="34" charset="-122"/>
                <a:cs typeface="Helvetica"/>
              </a:endParaRPr>
            </a:p>
          </p:txBody>
        </p:sp>
      </p:grpSp>
      <p:pic>
        <p:nvPicPr>
          <p:cNvPr id="18" name="Picture 17" descr="MNiSW-kolo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6199" y="6451245"/>
            <a:ext cx="1272727" cy="252000"/>
          </a:xfrm>
          <a:prstGeom prst="rect">
            <a:avLst/>
          </a:prstGeom>
        </p:spPr>
      </p:pic>
      <p:sp>
        <p:nvSpPr>
          <p:cNvPr id="19" name="pole tekstowe 18"/>
          <p:cNvSpPr txBox="1"/>
          <p:nvPr/>
        </p:nvSpPr>
        <p:spPr>
          <a:xfrm>
            <a:off x="2587872" y="2387459"/>
            <a:ext cx="7179379" cy="224676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pl-PL" sz="2800" b="1" dirty="0"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Sporządzanie wykazów: wydawnictw monografii naukowych, czasopism naukowych i recenzowanych materiałów z konferencji międzynarodowych</a:t>
            </a:r>
            <a:br>
              <a:rPr lang="pl-PL" sz="2800" b="1" dirty="0"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</a:br>
            <a:endParaRPr lang="pl-PL" sz="2800" b="1" dirty="0"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pic>
        <p:nvPicPr>
          <p:cNvPr id="16" name="Picture 17" descr="MNiSW-kolor.png">
            <a:extLst>
              <a:ext uri="{FF2B5EF4-FFF2-40B4-BE49-F238E27FC236}">
                <a16:creationId xmlns:a16="http://schemas.microsoft.com/office/drawing/2014/main" xmlns="" id="{600D2E7B-9399-0A48-96BA-BFEDEF8DF7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25" b="12863"/>
          <a:stretch/>
        </p:blipFill>
        <p:spPr>
          <a:xfrm>
            <a:off x="6236295" y="775346"/>
            <a:ext cx="3647580" cy="533093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6517" y="647680"/>
            <a:ext cx="3607267" cy="85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693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>
            <a:extLst>
              <a:ext uri="{FF2B5EF4-FFF2-40B4-BE49-F238E27FC236}">
                <a16:creationId xmlns:a16="http://schemas.microsoft.com/office/drawing/2014/main" xmlns="" id="{A222EA0D-F501-4795-B1E5-FDA283517D72}"/>
              </a:ext>
            </a:extLst>
          </p:cNvPr>
          <p:cNvSpPr txBox="1"/>
          <p:nvPr/>
        </p:nvSpPr>
        <p:spPr>
          <a:xfrm>
            <a:off x="1176949" y="2145760"/>
            <a:ext cx="9904491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pl-PL" sz="2400" dirty="0"/>
              <a:t>27 301 czasopism, w tym:</a:t>
            </a:r>
          </a:p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pl-PL" sz="2400" dirty="0"/>
              <a:t>16 832 czasopism zindeksowanych w </a:t>
            </a:r>
            <a:r>
              <a:rPr lang="pl-PL" sz="2400" dirty="0" err="1"/>
              <a:t>Scopus</a:t>
            </a:r>
            <a:r>
              <a:rPr lang="pl-PL" sz="2400" dirty="0"/>
              <a:t> i w Web of Science,</a:t>
            </a:r>
          </a:p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pl-PL" sz="2400" dirty="0"/>
              <a:t>6 734 czasopisma zindeksowane tylko w </a:t>
            </a:r>
            <a:r>
              <a:rPr lang="pl-PL" sz="2400" dirty="0" err="1"/>
              <a:t>Scopus</a:t>
            </a:r>
            <a:r>
              <a:rPr lang="pl-PL" sz="2400" dirty="0"/>
              <a:t>,</a:t>
            </a:r>
          </a:p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pl-PL" sz="2400" dirty="0"/>
              <a:t>3 735 czasopism zindeksowanych tylko w </a:t>
            </a:r>
            <a:r>
              <a:rPr lang="pl-PL" sz="2400" dirty="0" err="1"/>
              <a:t>WoS</a:t>
            </a:r>
            <a:r>
              <a:rPr lang="pl-PL" sz="2400" dirty="0"/>
              <a:t>.</a:t>
            </a:r>
          </a:p>
          <a:p>
            <a:pPr>
              <a:spcBef>
                <a:spcPts val="1200"/>
              </a:spcBef>
            </a:pPr>
            <a:endParaRPr lang="pl-PL" sz="2400" dirty="0"/>
          </a:p>
          <a:p>
            <a:pPr>
              <a:spcBef>
                <a:spcPts val="1200"/>
              </a:spcBef>
            </a:pPr>
            <a:r>
              <a:rPr lang="pl-PL" sz="2400" dirty="0"/>
              <a:t>Wykaz dostępny na stronie: </a:t>
            </a:r>
            <a:r>
              <a:rPr lang="pl-PL" sz="2400" dirty="0">
                <a:hlinkClick r:id="rId2"/>
              </a:rPr>
              <a:t>https://www.gov.pl/web/nauka/przypisanie-dyscyplin-do-czasopism-zaczynamy-konsultacje</a:t>
            </a:r>
            <a:endParaRPr lang="pl-PL" sz="2400" dirty="0"/>
          </a:p>
          <a:p>
            <a:pPr>
              <a:spcBef>
                <a:spcPts val="1200"/>
              </a:spcBef>
            </a:pPr>
            <a:endParaRPr lang="pl-PL" sz="2000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412382" y="1059297"/>
            <a:ext cx="6982482" cy="931494"/>
          </a:xfrm>
        </p:spPr>
        <p:txBody>
          <a:bodyPr rtlCol="0"/>
          <a:lstStyle/>
          <a:p>
            <a:pPr>
              <a:defRPr/>
            </a:pPr>
            <a:r>
              <a:rPr lang="pl-PL" altLang="pl-PL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Ad. 1. Czasopisma uwzględnione w międzynarodowych bazach o największym zasięgu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128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>
            <a:extLst>
              <a:ext uri="{FF2B5EF4-FFF2-40B4-BE49-F238E27FC236}">
                <a16:creationId xmlns:a16="http://schemas.microsoft.com/office/drawing/2014/main" xmlns="" id="{A222EA0D-F501-4795-B1E5-FDA283517D72}"/>
              </a:ext>
            </a:extLst>
          </p:cNvPr>
          <p:cNvSpPr txBox="1"/>
          <p:nvPr/>
        </p:nvSpPr>
        <p:spPr>
          <a:xfrm>
            <a:off x="1665837" y="2146213"/>
            <a:ext cx="9017251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pl-PL" sz="2400" dirty="0"/>
              <a:t>Do każdego czasopisma przypisano dyscypliny naukowe w oparciu o: </a:t>
            </a:r>
          </a:p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pl-PL" sz="2400" dirty="0"/>
              <a:t>klasyfikację </a:t>
            </a:r>
            <a:r>
              <a:rPr lang="pl-PL" sz="2400" i="1" dirty="0" err="1"/>
              <a:t>All</a:t>
            </a:r>
            <a:r>
              <a:rPr lang="pl-PL" sz="2400" i="1" dirty="0"/>
              <a:t> Science </a:t>
            </a:r>
            <a:r>
              <a:rPr lang="pl-PL" sz="2400" i="1" dirty="0" err="1"/>
              <a:t>Journal</a:t>
            </a:r>
            <a:r>
              <a:rPr lang="pl-PL" sz="2400" i="1" dirty="0"/>
              <a:t> </a:t>
            </a:r>
            <a:r>
              <a:rPr lang="pl-PL" sz="2400" i="1" dirty="0" err="1"/>
              <a:t>Classification</a:t>
            </a:r>
            <a:r>
              <a:rPr lang="pl-PL" sz="2400" dirty="0"/>
              <a:t> (</a:t>
            </a:r>
            <a:r>
              <a:rPr lang="pl-PL" sz="2400" dirty="0" err="1"/>
              <a:t>Scopus</a:t>
            </a:r>
            <a:r>
              <a:rPr lang="pl-PL" sz="2400" dirty="0"/>
              <a:t>),</a:t>
            </a:r>
          </a:p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pl-PL" sz="2400" dirty="0"/>
              <a:t>klasyfikację </a:t>
            </a:r>
            <a:r>
              <a:rPr lang="pl-PL" sz="2400" i="1" dirty="0" err="1"/>
              <a:t>Subject</a:t>
            </a:r>
            <a:r>
              <a:rPr lang="pl-PL" sz="2400" i="1" dirty="0"/>
              <a:t> </a:t>
            </a:r>
            <a:r>
              <a:rPr lang="pl-PL" sz="2400" i="1" dirty="0" err="1"/>
              <a:t>Categories</a:t>
            </a:r>
            <a:r>
              <a:rPr lang="pl-PL" sz="2400" dirty="0"/>
              <a:t> (Web of Science).</a:t>
            </a:r>
          </a:p>
          <a:p>
            <a:pPr>
              <a:spcBef>
                <a:spcPts val="2400"/>
              </a:spcBef>
              <a:spcAft>
                <a:spcPts val="2400"/>
              </a:spcAft>
            </a:pPr>
            <a:r>
              <a:rPr lang="pl-PL" sz="2400" dirty="0"/>
              <a:t>Zdecydowana większość czasopism ma przypisaną więcej niż jedną dyscyplinę naukową.</a:t>
            </a:r>
          </a:p>
          <a:p>
            <a:pPr>
              <a:spcBef>
                <a:spcPts val="1200"/>
              </a:spcBef>
            </a:pPr>
            <a:r>
              <a:rPr lang="pl-PL" sz="2400" dirty="0" smtClean="0"/>
              <a:t>Ostateczne przypisanie </a:t>
            </a:r>
            <a:r>
              <a:rPr lang="pl-PL" sz="2400" dirty="0"/>
              <a:t>dyscyplin do czasopism </a:t>
            </a:r>
            <a:r>
              <a:rPr lang="pl-PL" sz="2400" dirty="0" smtClean="0"/>
              <a:t>nastąpi z uwzględnieniem wyników konsultacji (trwały do 16.XI) </a:t>
            </a:r>
            <a:r>
              <a:rPr lang="pl-PL" sz="2400" dirty="0" smtClean="0">
                <a:hlinkClick r:id="rId2"/>
              </a:rPr>
              <a:t>https</a:t>
            </a:r>
            <a:r>
              <a:rPr lang="pl-PL" sz="2400" dirty="0">
                <a:hlinkClick r:id="rId2"/>
              </a:rPr>
              <a:t>://pbn.nauka.gov.pl/dyscypliny-czasopism/</a:t>
            </a:r>
            <a:r>
              <a:rPr lang="pl-PL" sz="2400" dirty="0"/>
              <a:t> 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412382" y="818320"/>
            <a:ext cx="6982482" cy="931494"/>
          </a:xfrm>
        </p:spPr>
        <p:txBody>
          <a:bodyPr rtlCol="0"/>
          <a:lstStyle/>
          <a:p>
            <a:pPr>
              <a:defRPr/>
            </a:pPr>
            <a:r>
              <a:rPr lang="pl-PL" altLang="pl-PL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Ad. 1. Czasopisma uwzględnione w międzynarodowych bazach o największym zasięgu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596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>
            <a:extLst>
              <a:ext uri="{FF2B5EF4-FFF2-40B4-BE49-F238E27FC236}">
                <a16:creationId xmlns:a16="http://schemas.microsoft.com/office/drawing/2014/main" xmlns="" id="{A222EA0D-F501-4795-B1E5-FDA283517D72}"/>
              </a:ext>
            </a:extLst>
          </p:cNvPr>
          <p:cNvSpPr txBox="1"/>
          <p:nvPr/>
        </p:nvSpPr>
        <p:spPr>
          <a:xfrm>
            <a:off x="2145671" y="2018558"/>
            <a:ext cx="8292975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pl-PL" sz="2800" dirty="0"/>
              <a:t>Materiały z konferencji </a:t>
            </a:r>
            <a:r>
              <a:rPr lang="en-US" sz="2800" dirty="0" err="1" smtClean="0"/>
              <a:t>uwzględnionej</a:t>
            </a:r>
            <a:r>
              <a:rPr lang="en-US" sz="2800" dirty="0" smtClean="0"/>
              <a:t> </a:t>
            </a:r>
            <a:r>
              <a:rPr lang="pl-PL" sz="2800" dirty="0"/>
              <a:t>w rankingu </a:t>
            </a:r>
            <a:r>
              <a:rPr lang="en-US" sz="2800" dirty="0"/>
              <a:t>CORE</a:t>
            </a:r>
            <a:r>
              <a:rPr lang="pl-PL" sz="2800" dirty="0"/>
              <a:t>: </a:t>
            </a:r>
          </a:p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pl-PL" sz="2800" dirty="0"/>
              <a:t>A* - 64 konferencje,</a:t>
            </a:r>
            <a:endParaRPr lang="pt-BR" sz="2800" dirty="0"/>
          </a:p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pt-BR" sz="2800" dirty="0"/>
              <a:t>A</a:t>
            </a:r>
            <a:r>
              <a:rPr lang="pl-PL" sz="2800" dirty="0"/>
              <a:t> – </a:t>
            </a:r>
            <a:r>
              <a:rPr lang="pt-BR" sz="2800" dirty="0"/>
              <a:t>197</a:t>
            </a:r>
            <a:r>
              <a:rPr lang="pl-PL" sz="2800" dirty="0"/>
              <a:t> konferencji,</a:t>
            </a:r>
            <a:endParaRPr lang="pt-BR" sz="2800" dirty="0"/>
          </a:p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pt-BR" sz="2800" dirty="0"/>
              <a:t>B</a:t>
            </a:r>
            <a:r>
              <a:rPr lang="pl-PL" sz="2800" dirty="0"/>
              <a:t> – </a:t>
            </a:r>
            <a:r>
              <a:rPr lang="pt-BR" sz="2800" dirty="0"/>
              <a:t>362</a:t>
            </a:r>
            <a:r>
              <a:rPr lang="pl-PL" sz="2800" dirty="0"/>
              <a:t> konferencje,</a:t>
            </a:r>
            <a:endParaRPr lang="pt-BR" sz="2800" dirty="0"/>
          </a:p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pt-BR" sz="2800" dirty="0"/>
              <a:t>C</a:t>
            </a:r>
            <a:r>
              <a:rPr lang="pl-PL" sz="2800" dirty="0"/>
              <a:t> – </a:t>
            </a:r>
            <a:r>
              <a:rPr lang="pt-BR" sz="2800" dirty="0"/>
              <a:t>725</a:t>
            </a:r>
            <a:r>
              <a:rPr lang="pl-PL" sz="2800" dirty="0"/>
              <a:t> </a:t>
            </a:r>
            <a:r>
              <a:rPr lang="pl-PL" sz="2800" dirty="0" smtClean="0"/>
              <a:t>konferencji.</a:t>
            </a:r>
            <a:endParaRPr lang="pt-BR" sz="2800" dirty="0"/>
          </a:p>
          <a:p>
            <a:pPr>
              <a:spcBef>
                <a:spcPts val="1200"/>
              </a:spcBef>
            </a:pPr>
            <a:r>
              <a:rPr lang="pl-PL" sz="2800" dirty="0"/>
              <a:t>Ł</a:t>
            </a:r>
            <a:r>
              <a:rPr lang="pl-PL" sz="2800" dirty="0" smtClean="0"/>
              <a:t>ącznie </a:t>
            </a:r>
            <a:r>
              <a:rPr lang="pl-PL" sz="2800" dirty="0"/>
              <a:t>– 1 348 konferencji w edycji CORE </a:t>
            </a:r>
            <a:r>
              <a:rPr lang="pl-PL" sz="2800" dirty="0" smtClean="0"/>
              <a:t>2018.</a:t>
            </a:r>
            <a:endParaRPr lang="pl-PL" sz="2800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412382" y="795528"/>
            <a:ext cx="6982482" cy="931494"/>
          </a:xfrm>
        </p:spPr>
        <p:txBody>
          <a:bodyPr rtlCol="0"/>
          <a:lstStyle/>
          <a:p>
            <a:pPr>
              <a:defRPr/>
            </a:pPr>
            <a:r>
              <a:rPr lang="pl-PL" altLang="pl-PL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Ad. 2. Materiały z konferencji w bazie  </a:t>
            </a:r>
            <a:br>
              <a:rPr lang="pl-PL" altLang="pl-PL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pl-PL" altLang="pl-PL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Computing </a:t>
            </a:r>
            <a:r>
              <a:rPr lang="pl-PL" altLang="pl-PL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Research</a:t>
            </a:r>
            <a:r>
              <a:rPr lang="pl-PL" altLang="pl-PL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&amp; </a:t>
            </a:r>
            <a:r>
              <a:rPr lang="pl-PL" altLang="pl-PL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Education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767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>
            <a:extLst>
              <a:ext uri="{FF2B5EF4-FFF2-40B4-BE49-F238E27FC236}">
                <a16:creationId xmlns:a16="http://schemas.microsoft.com/office/drawing/2014/main" xmlns="" id="{A222EA0D-F501-4795-B1E5-FDA283517D72}"/>
              </a:ext>
            </a:extLst>
          </p:cNvPr>
          <p:cNvSpPr txBox="1"/>
          <p:nvPr/>
        </p:nvSpPr>
        <p:spPr>
          <a:xfrm>
            <a:off x="1195056" y="2017901"/>
            <a:ext cx="10085561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/>
              <a:t>Wykaz czasopism </a:t>
            </a:r>
            <a:r>
              <a:rPr lang="pl-PL" sz="2400" b="1" dirty="0">
                <a:solidFill>
                  <a:srgbClr val="FF0000"/>
                </a:solidFill>
              </a:rPr>
              <a:t>może obejmować</a:t>
            </a:r>
            <a:r>
              <a:rPr lang="pl-PL" sz="2400" dirty="0"/>
              <a:t> zagraniczne czasopisma naukowe ujęte w międzynarodowej bazie </a:t>
            </a:r>
            <a:r>
              <a:rPr lang="pl-PL" sz="2400" b="1" dirty="0" err="1"/>
              <a:t>European</a:t>
            </a:r>
            <a:r>
              <a:rPr lang="pl-PL" sz="2400" b="1" dirty="0"/>
              <a:t> Reference Index for the </a:t>
            </a:r>
            <a:r>
              <a:rPr lang="pl-PL" sz="2400" b="1" dirty="0" err="1"/>
              <a:t>Humanities</a:t>
            </a:r>
            <a:r>
              <a:rPr lang="pl-PL" sz="2400" b="1" dirty="0"/>
              <a:t> and </a:t>
            </a:r>
            <a:r>
              <a:rPr lang="pl-PL" sz="2400" b="1" dirty="0" err="1"/>
              <a:t>Social</a:t>
            </a:r>
            <a:r>
              <a:rPr lang="pl-PL" sz="2400" b="1" dirty="0"/>
              <a:t> </a:t>
            </a:r>
            <a:r>
              <a:rPr lang="pl-PL" sz="2400" b="1" dirty="0" err="1"/>
              <a:t>Sciences</a:t>
            </a:r>
            <a:r>
              <a:rPr lang="pl-PL" sz="2400" b="1" dirty="0"/>
              <a:t> (ERIH+)</a:t>
            </a:r>
            <a:r>
              <a:rPr lang="pl-PL" sz="2400" dirty="0"/>
              <a:t>, nieujęte w bazach </a:t>
            </a:r>
            <a:r>
              <a:rPr lang="pl-PL" sz="2400" dirty="0" err="1"/>
              <a:t>Scopus</a:t>
            </a:r>
            <a:r>
              <a:rPr lang="pl-PL" sz="2400" dirty="0"/>
              <a:t> i </a:t>
            </a:r>
            <a:r>
              <a:rPr lang="pl-PL" sz="2400" dirty="0" err="1"/>
              <a:t>WoS</a:t>
            </a:r>
            <a:r>
              <a:rPr lang="pl-PL" sz="2400" dirty="0"/>
              <a:t> </a:t>
            </a:r>
            <a:r>
              <a:rPr lang="pl-PL" sz="2400" dirty="0" err="1"/>
              <a:t>Core</a:t>
            </a:r>
            <a:r>
              <a:rPr lang="pl-PL" sz="2400" dirty="0"/>
              <a:t> Collection, jeżeli jest to uzasadnione pozycją tych czasopism</a:t>
            </a:r>
          </a:p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pl-PL" sz="2400" dirty="0"/>
              <a:t>na podstawie propozycji zespołu powołanego dla dyscyplin naukowych w dziedzinie nauk humanistycznych, dziedzinie nauk społecznych i dziedzinie nauk teologicznych</a:t>
            </a:r>
          </a:p>
          <a:p>
            <a:pPr marL="800100" lvl="1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pl-PL" sz="2400" dirty="0"/>
              <a:t>czasopisma muszą posiadać międzynarodową renomę </a:t>
            </a:r>
            <a:r>
              <a:rPr lang="pl-PL" sz="2400" dirty="0" smtClean="0"/>
              <a:t>i </a:t>
            </a:r>
            <a:r>
              <a:rPr lang="pl-PL" sz="2400" dirty="0"/>
              <a:t>szczególny wpływ na rozwój danej dyscypliny naukowej </a:t>
            </a:r>
            <a:r>
              <a:rPr lang="pl-PL" sz="2400" dirty="0" smtClean="0"/>
              <a:t>oraz </a:t>
            </a:r>
            <a:r>
              <a:rPr lang="pl-PL" sz="2400" dirty="0"/>
              <a:t>spełniać standardy etyczne i naukowe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439814" y="859536"/>
            <a:ext cx="6982482" cy="657174"/>
          </a:xfrm>
        </p:spPr>
        <p:txBody>
          <a:bodyPr rtlCol="0"/>
          <a:lstStyle/>
          <a:p>
            <a:pPr>
              <a:defRPr/>
            </a:pPr>
            <a:r>
              <a:rPr lang="pl-PL" altLang="pl-PL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Ad. 3. Czasopisma ujęte w wykazie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275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>
            <a:extLst>
              <a:ext uri="{FF2B5EF4-FFF2-40B4-BE49-F238E27FC236}">
                <a16:creationId xmlns:a16="http://schemas.microsoft.com/office/drawing/2014/main" xmlns="" id="{A222EA0D-F501-4795-B1E5-FDA283517D72}"/>
              </a:ext>
            </a:extLst>
          </p:cNvPr>
          <p:cNvSpPr txBox="1"/>
          <p:nvPr/>
        </p:nvSpPr>
        <p:spPr>
          <a:xfrm>
            <a:off x="1204110" y="2016296"/>
            <a:ext cx="1021231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/>
              <a:t>Zgodnie z art. 401 ust. 3 pkt 2 ustawy - liczba czasopism objętych programem ≤ 500.</a:t>
            </a:r>
          </a:p>
          <a:p>
            <a:endParaRPr lang="pl-PL" sz="2000" dirty="0"/>
          </a:p>
          <a:p>
            <a:r>
              <a:rPr lang="pl-PL" sz="2000" dirty="0"/>
              <a:t>Komunikat MNiSW z 1.10.2018 r. w sprawie konkursu – minimalna liczba czasopism publikujących artykuły w poszczególnych dziedzinach nauk: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pl-PL" sz="2000" dirty="0"/>
              <a:t>humanistycznych – </a:t>
            </a:r>
            <a:r>
              <a:rPr lang="pl-PL" sz="2000" dirty="0" smtClean="0"/>
              <a:t>150,</a:t>
            </a:r>
            <a:endParaRPr lang="pl-PL" sz="2000" dirty="0"/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pl-PL" sz="2000" dirty="0"/>
              <a:t>społecznych – </a:t>
            </a:r>
            <a:r>
              <a:rPr lang="pl-PL" sz="2000" dirty="0" smtClean="0"/>
              <a:t>120,</a:t>
            </a:r>
            <a:endParaRPr lang="pl-PL" sz="2000" dirty="0"/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pl-PL" sz="2000" dirty="0"/>
              <a:t>inżynieryjno-technicznych – </a:t>
            </a:r>
            <a:r>
              <a:rPr lang="pl-PL" sz="2000" dirty="0" smtClean="0"/>
              <a:t>30,</a:t>
            </a:r>
            <a:endParaRPr lang="pl-PL" sz="2000" dirty="0"/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pl-PL" sz="2000" dirty="0"/>
              <a:t>medycznych i o zdrowiu – </a:t>
            </a:r>
            <a:r>
              <a:rPr lang="pl-PL" sz="2000" dirty="0" smtClean="0"/>
              <a:t>30,</a:t>
            </a:r>
            <a:endParaRPr lang="pl-PL" sz="2000" dirty="0"/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pl-PL" sz="2000" dirty="0"/>
              <a:t>ścisłych i przyrodniczych – </a:t>
            </a:r>
            <a:r>
              <a:rPr lang="pl-PL" sz="2000" dirty="0" smtClean="0"/>
              <a:t>30,</a:t>
            </a:r>
            <a:endParaRPr lang="pl-PL" sz="2000" dirty="0"/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pl-PL" sz="2000" dirty="0"/>
              <a:t>rolniczych – </a:t>
            </a:r>
            <a:r>
              <a:rPr lang="pl-PL" sz="2000" dirty="0" smtClean="0"/>
              <a:t>30,</a:t>
            </a:r>
            <a:endParaRPr lang="pl-PL" sz="2000" dirty="0"/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pl-PL" sz="2000" dirty="0"/>
              <a:t>teologicznych – </a:t>
            </a:r>
            <a:r>
              <a:rPr lang="pl-PL" sz="2000" dirty="0" smtClean="0"/>
              <a:t>5.</a:t>
            </a:r>
            <a:endParaRPr lang="pl-PL" sz="2000" dirty="0"/>
          </a:p>
          <a:p>
            <a:endParaRPr lang="pl-PL" sz="2000" dirty="0"/>
          </a:p>
          <a:p>
            <a:r>
              <a:rPr lang="pl-PL" sz="2000" dirty="0"/>
              <a:t>Obecnie trwa proces oceny 1025 wniosków złożonych w konkursie.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774479" y="694944"/>
            <a:ext cx="8428776" cy="1024128"/>
          </a:xfrm>
        </p:spPr>
        <p:txBody>
          <a:bodyPr rtlCol="0"/>
          <a:lstStyle/>
          <a:p>
            <a:pPr>
              <a:defRPr/>
            </a:pPr>
            <a:r>
              <a:rPr lang="pl-PL" altLang="pl-PL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Ad. 4. Czasopisma </a:t>
            </a:r>
            <a:br>
              <a:rPr lang="pl-PL" altLang="pl-PL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pl-PL" altLang="pl-PL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finansowane w ramach programu </a:t>
            </a:r>
            <a:br>
              <a:rPr lang="pl-PL" altLang="pl-PL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pl-PL" altLang="pl-PL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„Wsparcie dla czasopism naukowych”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566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221085" y="841248"/>
            <a:ext cx="9309976" cy="968070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pl-PL" altLang="pl-PL" sz="28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Liczba czasopism i materiałów </a:t>
            </a:r>
            <a:br>
              <a:rPr lang="pl-PL" altLang="pl-PL" sz="28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pl-PL" altLang="pl-PL" sz="28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konferencyjnych w wykazie</a:t>
            </a:r>
            <a:endParaRPr lang="en-US" sz="2800" dirty="0"/>
          </a:p>
        </p:txBody>
      </p:sp>
      <p:graphicFrame>
        <p:nvGraphicFramePr>
          <p:cNvPr id="4" name="Wykres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44413838"/>
              </p:ext>
            </p:extLst>
          </p:nvPr>
        </p:nvGraphicFramePr>
        <p:xfrm>
          <a:off x="651487" y="1999442"/>
          <a:ext cx="6192932" cy="32244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Wykres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05150548"/>
              </p:ext>
            </p:extLst>
          </p:nvPr>
        </p:nvGraphicFramePr>
        <p:xfrm>
          <a:off x="5135806" y="1999441"/>
          <a:ext cx="6416416" cy="32063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413602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1524003" y="719651"/>
            <a:ext cx="7430941" cy="488632"/>
          </a:xfrm>
        </p:spPr>
        <p:txBody>
          <a:bodyPr anchor="t"/>
          <a:lstStyle/>
          <a:p>
            <a:pPr algn="ctr"/>
            <a:r>
              <a:rPr lang="pl-PL" dirty="0" smtClean="0">
                <a:solidFill>
                  <a:srgbClr val="FF0000"/>
                </a:solidFill>
              </a:rPr>
              <a:t>IV etapy sporządzania wykazu czasopism</a:t>
            </a:r>
            <a:endParaRPr lang="pl-PL" dirty="0">
              <a:solidFill>
                <a:srgbClr val="FF0000"/>
              </a:solidFill>
            </a:endParaRP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half" idx="11"/>
          </p:nvPr>
        </p:nvSpPr>
        <p:spPr>
          <a:xfrm>
            <a:off x="1167897" y="1380395"/>
            <a:ext cx="10094614" cy="4809393"/>
          </a:xfrm>
        </p:spPr>
        <p:txBody>
          <a:bodyPr>
            <a:noAutofit/>
          </a:bodyPr>
          <a:lstStyle/>
          <a:p>
            <a:pPr marL="457200" indent="-457200" algn="just">
              <a:buFont typeface="+mj-lt"/>
              <a:buAutoNum type="arabicPeriod"/>
            </a:pPr>
            <a:r>
              <a:rPr lang="pl-PL" sz="2400" b="1" dirty="0">
                <a:latin typeface="+mj-lt"/>
              </a:rPr>
              <a:t>Analiza obejmująca wartości centylowe </a:t>
            </a:r>
            <a:r>
              <a:rPr lang="pl-PL" sz="2400" dirty="0">
                <a:latin typeface="+mj-lt"/>
              </a:rPr>
              <a:t>wyliczone w poszczególnych dyscyplinach naukowych na podstawie wskaźników wpływu dla czasopism i materiałów konferencyjnych ujętych w międzynarodowych bazach, zakończona przypisaniem wstępnej </a:t>
            </a:r>
            <a:r>
              <a:rPr lang="pl-PL" sz="2400" dirty="0" smtClean="0">
                <a:latin typeface="+mj-lt"/>
              </a:rPr>
              <a:t>punktacji.</a:t>
            </a:r>
            <a:endParaRPr lang="pl-PL" sz="2400" dirty="0">
              <a:latin typeface="+mj-lt"/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pl-PL" sz="2400" b="1" dirty="0">
                <a:latin typeface="+mj-lt"/>
              </a:rPr>
              <a:t>Dwuetapowa ocena ekspercka </a:t>
            </a:r>
            <a:r>
              <a:rPr lang="pl-PL" sz="2400" dirty="0">
                <a:latin typeface="+mj-lt"/>
              </a:rPr>
              <a:t>dokonywana przez zespoły doradcze powołane dla poszczególnych dyscyplin naukowych (5-10 członków zespołów</a:t>
            </a:r>
            <a:r>
              <a:rPr lang="pl-PL" sz="2400" dirty="0" smtClean="0">
                <a:latin typeface="+mj-lt"/>
              </a:rPr>
              <a:t>).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pl-PL" sz="2400" dirty="0" smtClean="0">
                <a:latin typeface="+mj-lt"/>
              </a:rPr>
              <a:t>Przygotowanie </a:t>
            </a:r>
            <a:r>
              <a:rPr lang="pl-PL" sz="2400" b="1" dirty="0">
                <a:latin typeface="+mj-lt"/>
              </a:rPr>
              <a:t>projektu wykazu przez Komisję Ewaluacji </a:t>
            </a:r>
            <a:r>
              <a:rPr lang="pl-PL" sz="2400" b="1" dirty="0" smtClean="0">
                <a:latin typeface="+mj-lt"/>
              </a:rPr>
              <a:t>Nauki.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pl-PL" sz="2400" b="1" dirty="0" smtClean="0">
                <a:latin typeface="+mj-lt"/>
              </a:rPr>
              <a:t>Ogłoszenie wykazu przez Ministra</a:t>
            </a:r>
            <a:r>
              <a:rPr lang="pl-PL" sz="2400" dirty="0" smtClean="0">
                <a:latin typeface="+mj-lt"/>
              </a:rPr>
              <a:t>.</a:t>
            </a:r>
            <a:endParaRPr lang="pl-PL" sz="2400" dirty="0">
              <a:latin typeface="+mj-lt"/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53E0C11-EF55-6545-89EC-E302494CA4FA}" type="slidenum">
              <a:rPr lang="pl-PL" smtClean="0"/>
              <a:t>16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36567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0952" y="249287"/>
            <a:ext cx="6621421" cy="412087"/>
          </a:xfrm>
        </p:spPr>
        <p:txBody>
          <a:bodyPr anchor="t"/>
          <a:lstStyle/>
          <a:p>
            <a:r>
              <a:rPr lang="pl-PL" sz="2800" dirty="0">
                <a:solidFill>
                  <a:srgbClr val="E81B29"/>
                </a:solidFill>
                <a:ea typeface="Microsoft YaHei" panose="020B0503020204020204" pitchFamily="34" charset="-122"/>
              </a:rPr>
              <a:t>Ile punktów dla czasopisma? </a:t>
            </a:r>
            <a:br>
              <a:rPr lang="pl-PL" sz="2800" dirty="0">
                <a:solidFill>
                  <a:srgbClr val="E81B29"/>
                </a:solidFill>
                <a:ea typeface="Microsoft YaHei" panose="020B0503020204020204" pitchFamily="34" charset="-122"/>
              </a:rPr>
            </a:br>
            <a:r>
              <a:rPr lang="pl-PL" sz="2800" dirty="0">
                <a:solidFill>
                  <a:srgbClr val="E81B29"/>
                </a:solidFill>
                <a:ea typeface="Microsoft YaHei" panose="020B0503020204020204" pitchFamily="34" charset="-122"/>
              </a:rPr>
              <a:t>Wstępna punktacja</a:t>
            </a:r>
            <a:endParaRPr lang="pl-PL" sz="2800" dirty="0">
              <a:solidFill>
                <a:srgbClr val="E81B29"/>
              </a:solidFill>
              <a:latin typeface="+mj-lt"/>
              <a:ea typeface="Microsoft YaHei" panose="020B0503020204020204" pitchFamily="34" charset="-122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1"/>
          </p:nvPr>
        </p:nvSpPr>
        <p:spPr>
          <a:xfrm>
            <a:off x="1312752" y="1548143"/>
            <a:ext cx="9660048" cy="4711495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0000"/>
              </a:lnSpc>
              <a:buClr>
                <a:srgbClr val="E81B29"/>
              </a:buClr>
              <a:buSzPct val="100000"/>
              <a:buNone/>
            </a:pPr>
            <a:r>
              <a:rPr lang="pl-PL" sz="2400" dirty="0">
                <a:latin typeface="+mj-lt"/>
                <a:ea typeface="Microsoft YaHei" panose="020B0503020204020204" pitchFamily="34" charset="-122"/>
              </a:rPr>
              <a:t>Wstępna punktacja ustalona dla czasopism umieszczonych w międzynarodowych bazach wynika z wartości centylowych wyliczonych na podstawie wskaźników wpływu w poszczególnych dyscyplinach naukowych:</a:t>
            </a:r>
          </a:p>
          <a:p>
            <a:pPr marL="781050" indent="-457200" algn="just">
              <a:lnSpc>
                <a:spcPct val="10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pl-PL" sz="240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200, jeżeli wartość centylowa wynosi co najmniej 97;</a:t>
            </a:r>
          </a:p>
          <a:p>
            <a:pPr marL="781050" indent="-457200" algn="just">
              <a:lnSpc>
                <a:spcPct val="10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pl-PL" sz="240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140, jeżeli wartość centylowa wynosi co najmniej 90, ale mniej niż 97;</a:t>
            </a:r>
          </a:p>
          <a:p>
            <a:pPr marL="781050" indent="-457200" algn="just">
              <a:lnSpc>
                <a:spcPct val="10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pl-PL" sz="240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100, jeżeli wartość centylowa wynosi co najmniej 75, ale mniej niż 90;</a:t>
            </a:r>
          </a:p>
          <a:p>
            <a:pPr marL="781050" indent="-457200" algn="just">
              <a:lnSpc>
                <a:spcPct val="10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pl-PL" sz="240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70, jeżeli wartość centylowa wynosi co najmniej 50, ale mniej niż 75;</a:t>
            </a:r>
          </a:p>
          <a:p>
            <a:pPr marL="781050" indent="-457200" algn="just">
              <a:lnSpc>
                <a:spcPct val="10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pl-PL" sz="240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40, jeżeli wartość centylowa wynosi co najmniej 25, ale mniej niż 50;</a:t>
            </a:r>
          </a:p>
          <a:p>
            <a:pPr marL="781050" indent="-457200" algn="just">
              <a:lnSpc>
                <a:spcPct val="10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pl-PL" sz="240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20, jeżeli wartość centylowa jest mniejsza od 25.</a:t>
            </a:r>
          </a:p>
          <a:p>
            <a:pPr marL="781050" indent="-457200" algn="just">
              <a:lnSpc>
                <a:spcPct val="100000"/>
              </a:lnSpc>
              <a:spcAft>
                <a:spcPts val="0"/>
              </a:spcAft>
              <a:buAutoNum type="arabicParenR" startAt="2"/>
            </a:pPr>
            <a:endParaRPr lang="pl-PL" sz="2200" dirty="0">
              <a:latin typeface="+mj-lt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xmlns="" id="{85C89B27-7401-B340-9A7F-3985CB4CCE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53E0C11-EF55-6545-89EC-E302494CA4FA}" type="slidenum">
              <a:rPr lang="pl-PL" smtClean="0"/>
              <a:t>17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06277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pl-PL" sz="2800" dirty="0">
                <a:solidFill>
                  <a:srgbClr val="E81B29"/>
                </a:solidFill>
                <a:ea typeface="Microsoft YaHei" panose="020B0503020204020204" pitchFamily="34" charset="-122"/>
              </a:rPr>
              <a:t>Ile punktów dla materiałów z konferencji międzynarodowej? Wstępna punktacja</a:t>
            </a:r>
            <a:br>
              <a:rPr lang="pl-PL" sz="2800" dirty="0">
                <a:solidFill>
                  <a:srgbClr val="E81B29"/>
                </a:solidFill>
                <a:ea typeface="Microsoft YaHei" panose="020B0503020204020204" pitchFamily="34" charset="-122"/>
              </a:rPr>
            </a:br>
            <a:r>
              <a:rPr lang="pl-PL" dirty="0" smtClean="0">
                <a:solidFill>
                  <a:srgbClr val="E81B29"/>
                </a:solidFill>
                <a:ea typeface="Microsoft YaHei" panose="020B0503020204020204" pitchFamily="34" charset="-122"/>
              </a:rPr>
              <a:t/>
            </a:r>
            <a:br>
              <a:rPr lang="pl-PL" dirty="0" smtClean="0">
                <a:solidFill>
                  <a:srgbClr val="E81B29"/>
                </a:solidFill>
                <a:ea typeface="Microsoft YaHei" panose="020B0503020204020204" pitchFamily="34" charset="-122"/>
              </a:rPr>
            </a:br>
            <a:endParaRPr lang="en-US" dirty="0">
              <a:solidFill>
                <a:srgbClr val="E81B29"/>
              </a:solidFill>
              <a:latin typeface="+mj-lt"/>
              <a:ea typeface="Microsoft YaHei" panose="020B0503020204020204" pitchFamily="34" charset="-122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1"/>
          </p:nvPr>
        </p:nvSpPr>
        <p:spPr>
          <a:xfrm>
            <a:off x="968721" y="2000816"/>
            <a:ext cx="10139881" cy="3558737"/>
          </a:xfrm>
        </p:spPr>
        <p:txBody>
          <a:bodyPr anchor="ctr">
            <a:noAutofit/>
          </a:bodyPr>
          <a:lstStyle/>
          <a:p>
            <a:pPr marL="0" indent="0" algn="just">
              <a:lnSpc>
                <a:spcPct val="100000"/>
              </a:lnSpc>
              <a:spcBef>
                <a:spcPts val="0"/>
              </a:spcBef>
              <a:buClr>
                <a:srgbClr val="E81B29"/>
              </a:buClr>
              <a:buSzPct val="100000"/>
              <a:buNone/>
            </a:pPr>
            <a:r>
              <a:rPr lang="pl-PL" sz="2200" dirty="0">
                <a:latin typeface="+mj-lt"/>
                <a:ea typeface="Microsoft YaHei" panose="020B0503020204020204" pitchFamily="34" charset="-122"/>
              </a:rPr>
              <a:t>Dla recenzowanych materiałów z konferencji międzynarodowej, uwzględnionych w bazie informatycznych konferencji naukowych, wstępna punktacja wynika z kategorii CORE konferencji międzynarodowej: 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Clr>
                <a:srgbClr val="E81B29"/>
              </a:buClr>
              <a:buSzPct val="100000"/>
              <a:buNone/>
            </a:pPr>
            <a:r>
              <a:rPr lang="pl-PL" sz="2200" dirty="0">
                <a:latin typeface="+mj-lt"/>
                <a:ea typeface="Microsoft YaHei" panose="020B0503020204020204" pitchFamily="34" charset="-122"/>
              </a:rPr>
              <a:t>1) 200, jeżeli konferencja posiada kategorię A*;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Clr>
                <a:srgbClr val="E81B29"/>
              </a:buClr>
              <a:buSzPct val="100000"/>
              <a:buNone/>
            </a:pPr>
            <a:r>
              <a:rPr lang="pl-PL" sz="2200" dirty="0">
                <a:latin typeface="+mj-lt"/>
                <a:ea typeface="Microsoft YaHei" panose="020B0503020204020204" pitchFamily="34" charset="-122"/>
              </a:rPr>
              <a:t>2) 140, jeżeli konferencja posiada kategorię A;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Clr>
                <a:srgbClr val="E81B29"/>
              </a:buClr>
              <a:buSzPct val="100000"/>
              <a:buNone/>
            </a:pPr>
            <a:r>
              <a:rPr lang="pl-PL" sz="2200" dirty="0">
                <a:latin typeface="+mj-lt"/>
                <a:ea typeface="Microsoft YaHei" panose="020B0503020204020204" pitchFamily="34" charset="-122"/>
              </a:rPr>
              <a:t>3) 70, jeżeli konferencja posiada kategorię B;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Clr>
                <a:srgbClr val="E81B29"/>
              </a:buClr>
              <a:buSzPct val="100000"/>
              <a:buNone/>
            </a:pPr>
            <a:r>
              <a:rPr lang="pl-PL" sz="2200" dirty="0">
                <a:latin typeface="+mj-lt"/>
                <a:ea typeface="Microsoft YaHei" panose="020B0503020204020204" pitchFamily="34" charset="-122"/>
              </a:rPr>
              <a:t>4) 20, jeżeli konferencja posiada kategorię C</a:t>
            </a:r>
            <a:r>
              <a:rPr lang="pl-PL" sz="2200" dirty="0" smtClean="0">
                <a:latin typeface="+mj-lt"/>
                <a:ea typeface="Microsoft YaHei" panose="020B0503020204020204" pitchFamily="34" charset="-122"/>
              </a:rPr>
              <a:t>.</a:t>
            </a:r>
            <a:endParaRPr lang="pl-PL" sz="2200" dirty="0">
              <a:latin typeface="+mj-lt"/>
              <a:ea typeface="Microsoft YaHei" panose="020B0503020204020204" pitchFamily="34" charset="-122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EAC7EFE3-79C2-2743-BF51-57A27C72B1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05706" y="4463178"/>
            <a:ext cx="869950" cy="849719"/>
          </a:xfrm>
          <a:prstGeom prst="rect">
            <a:avLst/>
          </a:prstGeom>
        </p:spPr>
      </p:pic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xmlns="" id="{96CFE77A-F9F6-F54E-87D4-B811869796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53E0C11-EF55-6545-89EC-E302494CA4FA}" type="slidenum">
              <a:rPr lang="pl-PL" smtClean="0"/>
              <a:t>18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89807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pl-PL" sz="2800" dirty="0">
                <a:solidFill>
                  <a:srgbClr val="E81B29"/>
                </a:solidFill>
                <a:ea typeface="Microsoft YaHei" panose="020B0503020204020204" pitchFamily="34" charset="-122"/>
              </a:rPr>
              <a:t>Wskaźniki wpływu wykorzystywane w analizie</a:t>
            </a:r>
            <a:endParaRPr lang="pl-PL" sz="2800" dirty="0">
              <a:solidFill>
                <a:srgbClr val="E81B29"/>
              </a:solidFill>
              <a:latin typeface="+mj-lt"/>
              <a:ea typeface="Microsoft YaHei" panose="020B0503020204020204" pitchFamily="34" charset="-122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1"/>
          </p:nvPr>
        </p:nvSpPr>
        <p:spPr>
          <a:xfrm>
            <a:off x="1358020" y="1881554"/>
            <a:ext cx="9388443" cy="4334606"/>
          </a:xfrm>
        </p:spPr>
        <p:txBody>
          <a:bodyPr>
            <a:noAutofit/>
          </a:bodyPr>
          <a:lstStyle/>
          <a:p>
            <a:pPr marL="781050" indent="-457200" algn="just">
              <a:lnSpc>
                <a:spcPct val="100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sz="2400" b="1" dirty="0" err="1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Wskaźniki</a:t>
            </a:r>
            <a:r>
              <a:rPr lang="en-US" sz="2400" b="1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dla</a:t>
            </a:r>
            <a:r>
              <a:rPr lang="en-US" sz="2400" b="1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czasopism</a:t>
            </a:r>
            <a:r>
              <a:rPr lang="en-US" sz="2400" b="1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ujętych</a:t>
            </a:r>
            <a:r>
              <a:rPr lang="en-US" sz="2400" b="1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w </a:t>
            </a:r>
            <a:r>
              <a:rPr lang="en-US" sz="2400" b="1" dirty="0" err="1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bazie</a:t>
            </a:r>
            <a:r>
              <a:rPr lang="en-US" sz="2400" b="1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Scopus</a:t>
            </a:r>
            <a:r>
              <a:rPr lang="en-US" sz="240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</a:p>
          <a:p>
            <a:pPr marL="953850" lvl="1" indent="-457200" algn="just">
              <a:buFont typeface="Symbol" panose="05050102010706020507" pitchFamily="18" charset="2"/>
              <a:buChar char="-"/>
            </a:pPr>
            <a:r>
              <a:rPr lang="en-US" sz="220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Source Normalized Impact per Paper (SNIP),</a:t>
            </a:r>
            <a:endParaRPr lang="pl-PL" sz="2200" dirty="0">
              <a:latin typeface="+mj-lt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953850" lvl="1" indent="-457200" algn="just">
              <a:buFont typeface="Symbol" panose="05050102010706020507" pitchFamily="18" charset="2"/>
              <a:buChar char="-"/>
            </a:pPr>
            <a:r>
              <a:rPr lang="en-US" sz="2200" dirty="0" err="1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CiteScore</a:t>
            </a:r>
            <a:r>
              <a:rPr lang="en-US" sz="220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,</a:t>
            </a:r>
          </a:p>
          <a:p>
            <a:pPr marL="953850" lvl="1" indent="-457200" algn="just">
              <a:buFont typeface="Symbol" panose="05050102010706020507" pitchFamily="18" charset="2"/>
              <a:buChar char="-"/>
            </a:pPr>
            <a:r>
              <a:rPr lang="en-US" sz="2200" dirty="0" err="1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Scimago</a:t>
            </a:r>
            <a:r>
              <a:rPr lang="en-US" sz="220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Journal Rank (SJR);</a:t>
            </a:r>
          </a:p>
          <a:p>
            <a:pPr marL="781050" indent="-457200" algn="just">
              <a:lnSpc>
                <a:spcPct val="100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sz="2400" b="1" dirty="0" err="1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Wskaźniki</a:t>
            </a:r>
            <a:r>
              <a:rPr lang="en-US" sz="2400" b="1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dla</a:t>
            </a:r>
            <a:r>
              <a:rPr lang="en-US" sz="2400" b="1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czasopism</a:t>
            </a:r>
            <a:r>
              <a:rPr lang="en-US" sz="2400" b="1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ujętych</a:t>
            </a:r>
            <a:r>
              <a:rPr lang="en-US" sz="2400" b="1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w </a:t>
            </a:r>
            <a:r>
              <a:rPr lang="en-US" sz="2400" b="1" dirty="0" err="1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indeksach</a:t>
            </a:r>
            <a:r>
              <a:rPr lang="en-US" sz="2400" b="1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bazy</a:t>
            </a:r>
            <a:r>
              <a:rPr lang="en-US" sz="2400" b="1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Web of Science</a:t>
            </a:r>
            <a:r>
              <a:rPr lang="en-US" sz="240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</a:p>
          <a:p>
            <a:pPr marL="953850" lvl="1" indent="-457200" algn="just">
              <a:buFont typeface="Symbol" panose="05050102010706020507" pitchFamily="18" charset="2"/>
              <a:buChar char="-"/>
            </a:pPr>
            <a:r>
              <a:rPr lang="en-US" sz="220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Journal Impact Factor,</a:t>
            </a:r>
          </a:p>
          <a:p>
            <a:pPr marL="953850" lvl="1" indent="-457200" algn="just">
              <a:buFont typeface="Symbol" panose="05050102010706020507" pitchFamily="18" charset="2"/>
              <a:buChar char="-"/>
            </a:pPr>
            <a:r>
              <a:rPr lang="en-US" sz="220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Article Influence,</a:t>
            </a:r>
          </a:p>
          <a:p>
            <a:pPr marL="953850" lvl="1" indent="-457200" algn="just">
              <a:buFont typeface="Symbol" panose="05050102010706020507" pitchFamily="18" charset="2"/>
              <a:buChar char="-"/>
            </a:pPr>
            <a:r>
              <a:rPr lang="en-US" sz="220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Category Normalized Citation Impact, </a:t>
            </a:r>
            <a:endParaRPr lang="pl-PL" sz="2200" dirty="0">
              <a:latin typeface="+mj-lt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781050" indent="-457200" algn="just">
              <a:lnSpc>
                <a:spcPct val="100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pl-PL" sz="2200" b="1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Wstępna punktacja wyliczana odrębnie dla każdego wskaźnika</a:t>
            </a:r>
            <a:endParaRPr lang="en-US" sz="2200" b="1" dirty="0">
              <a:latin typeface="+mj-lt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xmlns="" id="{85C89B27-7401-B340-9A7F-3985CB4CCE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pl-PL" dirty="0" smtClean="0"/>
              <a:t>„</a:t>
            </a:r>
            <a:fld id="{E53E0C11-EF55-6545-89EC-E302494CA4FA}" type="slidenum">
              <a:rPr lang="pl-PL" smtClean="0"/>
              <a:t>19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703848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0952" y="455329"/>
            <a:ext cx="6740933" cy="818100"/>
          </a:xfrm>
        </p:spPr>
        <p:txBody>
          <a:bodyPr anchor="t"/>
          <a:lstStyle/>
          <a:p>
            <a:pPr algn="ctr"/>
            <a:r>
              <a:rPr lang="pl-PL" sz="2800" dirty="0">
                <a:solidFill>
                  <a:srgbClr val="E81B29"/>
                </a:solidFill>
                <a:latin typeface="+mj-lt"/>
                <a:ea typeface="Microsoft YaHei" panose="020B0503020204020204" pitchFamily="34" charset="-122"/>
              </a:rPr>
              <a:t> Wykazy będą publikowane na mocy przepisów: </a:t>
            </a:r>
            <a:endParaRPr lang="en-US" sz="2800" dirty="0">
              <a:solidFill>
                <a:srgbClr val="E81B29"/>
              </a:solidFill>
              <a:latin typeface="+mj-lt"/>
              <a:ea typeface="Microsoft YaHei" panose="020B0503020204020204" pitchFamily="34" charset="-122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1"/>
          </p:nvPr>
        </p:nvSpPr>
        <p:spPr>
          <a:xfrm>
            <a:off x="2242460" y="2710545"/>
            <a:ext cx="7599797" cy="1210827"/>
          </a:xfrm>
        </p:spPr>
        <p:txBody>
          <a:bodyPr anchor="ctr">
            <a:no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pl-PL" sz="2200" dirty="0">
                <a:latin typeface="+mj-lt"/>
              </a:rPr>
              <a:t>ustawy z dnia 20 lipca 2018 r. – Prawo o  szkolnictwie wyższym i nauce (Dz. U. poz. 1668); 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pl-PL" sz="2200" dirty="0">
                <a:solidFill>
                  <a:schemeClr val="tx1"/>
                </a:solidFill>
                <a:latin typeface="+mn-lt"/>
                <a:ea typeface="Microsoft YaHei" panose="020B0503020204020204" pitchFamily="34" charset="-122"/>
              </a:rPr>
              <a:t>rozporządzenia Ministra Nauki i Szkolnictwa Wyższego z dnia 7 listopada 2018 r. w sprawie sporządzania wykazów wydawnictw monografii naukowych oraz czasopism naukowych i recenzowanych materiałów z konferencji międzynarodowych;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15595134-0C16-2F45-AB3D-C5DDF47EBB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6695" y="4270763"/>
            <a:ext cx="1345705" cy="1069190"/>
          </a:xfrm>
          <a:prstGeom prst="rect">
            <a:avLst/>
          </a:prstGeom>
        </p:spPr>
      </p:pic>
      <p:sp>
        <p:nvSpPr>
          <p:cNvPr id="8" name="Symbol zastępczy numeru slajdu 7">
            <a:extLst>
              <a:ext uri="{FF2B5EF4-FFF2-40B4-BE49-F238E27FC236}">
                <a16:creationId xmlns:a16="http://schemas.microsoft.com/office/drawing/2014/main" xmlns="" id="{E6D0BBBB-9441-7A4F-92B2-175FA259F4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53E0C11-EF55-6545-89EC-E302494CA4FA}" type="slidenum">
              <a:rPr lang="pl-PL" smtClean="0"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67514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pl-PL" sz="2800" dirty="0">
                <a:solidFill>
                  <a:srgbClr val="E81B29"/>
                </a:solidFill>
                <a:ea typeface="Microsoft YaHei" panose="020B0503020204020204" pitchFamily="34" charset="-122"/>
              </a:rPr>
              <a:t>Zasady przypisywania wstępnej punktacji do czasopism</a:t>
            </a:r>
            <a:endParaRPr lang="pl-PL" sz="2800" dirty="0">
              <a:solidFill>
                <a:srgbClr val="E81B29"/>
              </a:solidFill>
              <a:latin typeface="+mj-lt"/>
              <a:ea typeface="Microsoft YaHei" panose="020B0503020204020204" pitchFamily="34" charset="-122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1"/>
          </p:nvPr>
        </p:nvSpPr>
        <p:spPr>
          <a:xfrm>
            <a:off x="1385180" y="1626577"/>
            <a:ext cx="9288856" cy="4580792"/>
          </a:xfrm>
        </p:spPr>
        <p:txBody>
          <a:bodyPr>
            <a:noAutofit/>
          </a:bodyPr>
          <a:lstStyle/>
          <a:p>
            <a:pPr marL="781050" indent="-457200" algn="just">
              <a:lnSpc>
                <a:spcPct val="100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pl-PL" sz="240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20 punktów mogą otrzymać </a:t>
            </a:r>
            <a:r>
              <a:rPr lang="pl-PL" sz="2400" dirty="0" smtClean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czasopisma:</a:t>
            </a:r>
          </a:p>
          <a:p>
            <a:pPr marL="1296750" lvl="2" indent="-342900" algn="just">
              <a:buFont typeface="Wingdings" panose="05000000000000000000" pitchFamily="2" charset="2"/>
              <a:buChar char="Ø"/>
            </a:pPr>
            <a:r>
              <a:rPr lang="pl-PL" sz="2400" dirty="0" smtClean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umieszczone </a:t>
            </a:r>
            <a:r>
              <a:rPr lang="pl-PL" sz="240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w ww. międzynarodowych  bazach, które nie posiadają wyliczonej wartości wskaźnika, </a:t>
            </a:r>
          </a:p>
          <a:p>
            <a:pPr marL="1296750" lvl="2" indent="-342900" algn="just">
              <a:buFont typeface="Wingdings" panose="05000000000000000000" pitchFamily="2" charset="2"/>
              <a:buChar char="Ø"/>
            </a:pPr>
            <a:r>
              <a:rPr lang="pl-PL" sz="2400" dirty="0" smtClean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wybrane przez ekspertów zagraniczne czasopisma z ERIH+ ,</a:t>
            </a:r>
          </a:p>
          <a:p>
            <a:pPr marL="1296750" lvl="2" indent="-342900" algn="just">
              <a:buFont typeface="Wingdings" panose="05000000000000000000" pitchFamily="2" charset="2"/>
              <a:buChar char="Ø"/>
            </a:pPr>
            <a:r>
              <a:rPr lang="pl-PL" sz="2400" dirty="0" smtClean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polskie czasopisma będące </a:t>
            </a:r>
            <a:r>
              <a:rPr lang="pl-PL" sz="240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przedmiotem projektów finansowanych w ramach programu „Wsparcie dla czasopism naukowych</a:t>
            </a:r>
            <a:r>
              <a:rPr lang="pl-PL" sz="2400" dirty="0" smtClean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”.</a:t>
            </a:r>
            <a:endParaRPr lang="pl-PL" sz="2400" dirty="0">
              <a:latin typeface="+mj-lt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781050" indent="-457200" algn="just">
              <a:lnSpc>
                <a:spcPct val="100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pl-PL" sz="2400" dirty="0">
                <a:latin typeface="+mj-lt"/>
                <a:ea typeface="Microsoft YaHei" panose="020B0503020204020204" pitchFamily="34" charset="-122"/>
              </a:rPr>
              <a:t>W przypadku gdy dla czasopisma naukowego, do którego przypisano </a:t>
            </a:r>
            <a:r>
              <a:rPr lang="pl-PL" sz="2400" b="1" dirty="0">
                <a:latin typeface="+mj-lt"/>
                <a:ea typeface="Microsoft YaHei" panose="020B0503020204020204" pitchFamily="34" charset="-122"/>
              </a:rPr>
              <a:t>więcej niż jedną dyscyplinę</a:t>
            </a:r>
            <a:r>
              <a:rPr lang="pl-PL" sz="2400" dirty="0">
                <a:latin typeface="+mj-lt"/>
                <a:ea typeface="Microsoft YaHei" panose="020B0503020204020204" pitchFamily="34" charset="-122"/>
              </a:rPr>
              <a:t>, określono różną punktację, wstępną punktację określa się z wykorzystaniem </a:t>
            </a:r>
            <a:r>
              <a:rPr lang="pl-PL" sz="2400" b="1" dirty="0">
                <a:latin typeface="+mj-lt"/>
                <a:ea typeface="Microsoft YaHei" panose="020B0503020204020204" pitchFamily="34" charset="-122"/>
              </a:rPr>
              <a:t>średniej arytmetycznej</a:t>
            </a:r>
            <a:r>
              <a:rPr lang="pl-PL" sz="2400" dirty="0">
                <a:latin typeface="+mj-lt"/>
                <a:ea typeface="Microsoft YaHei" panose="020B0503020204020204" pitchFamily="34" charset="-122"/>
              </a:rPr>
              <a:t>; 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xmlns="" id="{85C89B27-7401-B340-9A7F-3985CB4CCE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pl-PL" dirty="0" smtClean="0"/>
              <a:t>„</a:t>
            </a:r>
            <a:fld id="{E53E0C11-EF55-6545-89EC-E302494CA4FA}" type="slidenum">
              <a:rPr lang="pl-PL" smtClean="0"/>
              <a:t>20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656990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pl-PL" sz="2800" dirty="0">
                <a:solidFill>
                  <a:srgbClr val="E81B29"/>
                </a:solidFill>
                <a:latin typeface="+mj-lt"/>
                <a:ea typeface="Microsoft YaHei" panose="020B0503020204020204" pitchFamily="34" charset="-122"/>
              </a:rPr>
              <a:t>I etap oceny eksperckiej</a:t>
            </a:r>
            <a:endParaRPr lang="en-US" sz="2800" dirty="0">
              <a:solidFill>
                <a:srgbClr val="E81B29"/>
              </a:solidFill>
              <a:latin typeface="+mj-lt"/>
              <a:ea typeface="Microsoft YaHei" panose="020B0503020204020204" pitchFamily="34" charset="-122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1"/>
          </p:nvPr>
        </p:nvSpPr>
        <p:spPr>
          <a:xfrm>
            <a:off x="1376128" y="1450732"/>
            <a:ext cx="9759634" cy="4747846"/>
          </a:xfrm>
        </p:spPr>
        <p:txBody>
          <a:bodyPr anchor="ctr">
            <a:noAutofit/>
          </a:bodyPr>
          <a:lstStyle/>
          <a:p>
            <a:pPr marL="342900" indent="-342900" algn="just">
              <a:lnSpc>
                <a:spcPct val="100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pl-PL" sz="2300" b="1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Wybór przez zespół po jednym wskaźniku wpływu spośród wskaźników dla baz </a:t>
            </a:r>
            <a:r>
              <a:rPr lang="pl-PL" sz="2300" b="1" dirty="0" err="1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Scopus</a:t>
            </a:r>
            <a:r>
              <a:rPr lang="pl-PL" sz="2300" b="1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i Web of Science</a:t>
            </a:r>
            <a:r>
              <a:rPr lang="pl-PL" sz="230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;</a:t>
            </a:r>
          </a:p>
          <a:p>
            <a:pPr marL="342900" indent="-342900" algn="just">
              <a:lnSpc>
                <a:spcPct val="100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pl-PL" sz="2300" b="1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W przypadku różnic </a:t>
            </a:r>
            <a:r>
              <a:rPr lang="pl-PL" sz="230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między punktacją danego czasopisma według poszczególnych wskaźników – </a:t>
            </a:r>
            <a:r>
              <a:rPr lang="pl-PL" sz="2300" b="1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przypisywana wyższa punktacja</a:t>
            </a:r>
            <a:r>
              <a:rPr lang="pl-PL" sz="230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(na potrzeby II etapu oceny eksperckiej); </a:t>
            </a:r>
          </a:p>
          <a:p>
            <a:pPr marL="342900" indent="-342900" algn="just">
              <a:lnSpc>
                <a:spcPct val="100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pl-PL" sz="2300" b="1" dirty="0">
                <a:solidFill>
                  <a:schemeClr val="tx1"/>
                </a:solidFill>
                <a:latin typeface="+mj-lt"/>
              </a:rPr>
              <a:t>Analiza bazy ERIH+ </a:t>
            </a:r>
            <a:r>
              <a:rPr lang="pl-PL" sz="2300" dirty="0">
                <a:solidFill>
                  <a:schemeClr val="tx1"/>
                </a:solidFill>
                <a:latin typeface="+mj-lt"/>
              </a:rPr>
              <a:t>przez zespoły dla dyscyplin w dziedzinach nauk: humanistycznych, społecznych i teologicznych:</a:t>
            </a:r>
          </a:p>
          <a:p>
            <a:pPr marL="515700" lvl="1" indent="-342900" algn="just">
              <a:buFont typeface="Symbol" panose="05050102010706020507" pitchFamily="18" charset="2"/>
              <a:buChar char="-"/>
            </a:pPr>
            <a:r>
              <a:rPr lang="pl-PL" sz="2000" dirty="0">
                <a:latin typeface="+mj-lt"/>
              </a:rPr>
              <a:t>uzasadnione propozycje uwzględnienia w wykazie wybranych czasopism posiadających międzynarodową renomę i szczególny wpływ na rozwój danej dyscypliny,</a:t>
            </a:r>
          </a:p>
          <a:p>
            <a:pPr marL="515700" lvl="1" indent="-342900" algn="just">
              <a:buFont typeface="Symbol" panose="05050102010706020507" pitchFamily="18" charset="2"/>
              <a:buChar char="-"/>
            </a:pPr>
            <a:r>
              <a:rPr lang="pl-PL" sz="2000" dirty="0">
                <a:latin typeface="+mj-lt"/>
              </a:rPr>
              <a:t>przypisanie wstępnej liczby punktów 20.</a:t>
            </a:r>
            <a:endParaRPr lang="pl-PL" sz="2000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0D319176-F8AD-6547-AD00-613C741AEC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3" y="968758"/>
            <a:ext cx="873125" cy="873125"/>
          </a:xfrm>
          <a:prstGeom prst="rect">
            <a:avLst/>
          </a:prstGeom>
        </p:spPr>
      </p:pic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xmlns="" id="{1C1F0BC6-B874-5C46-917E-9E04CC3967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53E0C11-EF55-6545-89EC-E302494CA4FA}" type="slidenum">
              <a:rPr lang="pl-PL" smtClean="0"/>
              <a:t>21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0222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pl-PL" sz="2800" dirty="0">
                <a:solidFill>
                  <a:srgbClr val="E81B29"/>
                </a:solidFill>
                <a:latin typeface="+mj-lt"/>
                <a:ea typeface="Microsoft YaHei" panose="020B0503020204020204" pitchFamily="34" charset="-122"/>
              </a:rPr>
              <a:t>II etap oceny eksperckiej</a:t>
            </a:r>
            <a:endParaRPr lang="en-US" sz="2800" dirty="0">
              <a:solidFill>
                <a:srgbClr val="E81B29"/>
              </a:solidFill>
              <a:latin typeface="+mj-lt"/>
              <a:ea typeface="Microsoft YaHei" panose="020B0503020204020204" pitchFamily="34" charset="-122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1"/>
          </p:nvPr>
        </p:nvSpPr>
        <p:spPr>
          <a:xfrm>
            <a:off x="1502876" y="2240280"/>
            <a:ext cx="9542352" cy="3141606"/>
          </a:xfrm>
        </p:spPr>
        <p:txBody>
          <a:bodyPr anchor="ctr">
            <a:noAutofit/>
          </a:bodyPr>
          <a:lstStyle/>
          <a:p>
            <a:pPr marL="0" indent="0" algn="just">
              <a:lnSpc>
                <a:spcPct val="150000"/>
              </a:lnSpc>
              <a:spcAft>
                <a:spcPts val="0"/>
              </a:spcAft>
              <a:buNone/>
            </a:pPr>
            <a:r>
              <a:rPr lang="pl-PL" sz="220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Zespół doradczy może zaproponować </a:t>
            </a:r>
            <a:r>
              <a:rPr lang="pl-PL" sz="2200" b="1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zmianę wstępnej liczby punktów </a:t>
            </a:r>
            <a:r>
              <a:rPr lang="pl-PL" sz="220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przypisanej czasopismu naukowemu lub recenzowanym materiałom z konferencji międzynarodowych:</a:t>
            </a:r>
          </a:p>
          <a:p>
            <a:pPr marL="515700" lvl="1" indent="-342900" algn="just">
              <a:lnSpc>
                <a:spcPct val="150000"/>
              </a:lnSpc>
              <a:buFont typeface="Symbol" panose="05050102010706020507" pitchFamily="18" charset="2"/>
              <a:buChar char="-"/>
            </a:pPr>
            <a:r>
              <a:rPr lang="pl-PL" sz="200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pod warunkiem opracowania szczegółowego </a:t>
            </a:r>
            <a:r>
              <a:rPr lang="pl-PL" sz="2000" b="1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uzasadnienia</a:t>
            </a:r>
            <a:r>
              <a:rPr lang="pl-PL" sz="200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, odnoszącego się do przesłanek wskazanych w rozporządzeniu;</a:t>
            </a:r>
          </a:p>
          <a:p>
            <a:pPr marL="515700" lvl="1" indent="-342900" algn="just">
              <a:lnSpc>
                <a:spcPct val="150000"/>
              </a:lnSpc>
              <a:buFont typeface="Symbol" panose="05050102010706020507" pitchFamily="18" charset="2"/>
              <a:buChar char="-"/>
            </a:pPr>
            <a:r>
              <a:rPr lang="pl-PL" sz="200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maksymalnie o </a:t>
            </a:r>
            <a:r>
              <a:rPr lang="pl-PL" sz="2000" b="1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dwa progi punktowe</a:t>
            </a:r>
            <a:r>
              <a:rPr lang="pl-PL" sz="200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endParaRPr lang="pl-PL" sz="2000" dirty="0">
              <a:ea typeface="Microsoft YaHei" panose="020B0503020204020204" pitchFamily="34" charset="-122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0D319176-F8AD-6547-AD00-613C741AEC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3" y="968758"/>
            <a:ext cx="873125" cy="873125"/>
          </a:xfrm>
          <a:prstGeom prst="rect">
            <a:avLst/>
          </a:prstGeom>
        </p:spPr>
      </p:pic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xmlns="" id="{1C1F0BC6-B874-5C46-917E-9E04CC3967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53E0C11-EF55-6545-89EC-E302494CA4FA}" type="slidenum">
              <a:rPr lang="pl-PL" smtClean="0"/>
              <a:t>22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74819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pl-PL" sz="2800" dirty="0">
                <a:solidFill>
                  <a:srgbClr val="E81B29"/>
                </a:solidFill>
                <a:latin typeface="+mj-lt"/>
                <a:ea typeface="Microsoft YaHei" panose="020B0503020204020204" pitchFamily="34" charset="-122"/>
              </a:rPr>
              <a:t>Przygotowanie projektu wykazu przez KEN</a:t>
            </a:r>
            <a:endParaRPr lang="en-US" sz="2800" dirty="0">
              <a:solidFill>
                <a:srgbClr val="E81B29"/>
              </a:solidFill>
              <a:latin typeface="+mj-lt"/>
              <a:ea typeface="Microsoft YaHei" panose="020B0503020204020204" pitchFamily="34" charset="-122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1"/>
          </p:nvPr>
        </p:nvSpPr>
        <p:spPr>
          <a:xfrm>
            <a:off x="1339913" y="2073243"/>
            <a:ext cx="9931651" cy="3739082"/>
          </a:xfrm>
        </p:spPr>
        <p:txBody>
          <a:bodyPr anchor="ctr">
            <a:noAutofit/>
          </a:bodyPr>
          <a:lstStyle/>
          <a:p>
            <a:pPr marL="44235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Wingdings" panose="05000000000000000000" pitchFamily="2" charset="2"/>
              <a:buChar char="Ø"/>
            </a:pPr>
            <a:r>
              <a:rPr lang="pl-PL" sz="2200" dirty="0">
                <a:latin typeface="+mj-lt"/>
                <a:ea typeface="Microsoft YaHei" panose="020B0503020204020204" pitchFamily="34" charset="-122"/>
              </a:rPr>
              <a:t>Zespoły doradcze dla dyscyplin przedstawiają Komisji Ewaluacji Nauki propozycję punktacji dla czasopism naukowych i recenzowanych materiałów z konferencji międzynarodowych;</a:t>
            </a:r>
          </a:p>
          <a:p>
            <a:pPr marL="44235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Wingdings" panose="05000000000000000000" pitchFamily="2" charset="2"/>
              <a:buChar char="Ø"/>
            </a:pPr>
            <a:r>
              <a:rPr lang="pl-PL" sz="2200" dirty="0">
                <a:latin typeface="+mj-lt"/>
                <a:ea typeface="Microsoft YaHei" panose="020B0503020204020204" pitchFamily="34" charset="-122"/>
              </a:rPr>
              <a:t>Komisja Ewaluacji Nauki może:</a:t>
            </a:r>
          </a:p>
          <a:p>
            <a:pPr marL="615150" lvl="1" indent="-342900">
              <a:spcBef>
                <a:spcPts val="0"/>
              </a:spcBef>
              <a:spcAft>
                <a:spcPts val="600"/>
              </a:spcAft>
              <a:buSzPct val="100000"/>
              <a:buFont typeface="Symbol" panose="05050102010706020507" pitchFamily="18" charset="2"/>
              <a:buChar char="-"/>
            </a:pPr>
            <a:r>
              <a:rPr lang="pl-PL" sz="1900" dirty="0">
                <a:ea typeface="Microsoft YaHei" panose="020B0503020204020204" pitchFamily="34" charset="-122"/>
              </a:rPr>
              <a:t>zakwestionować włączenie do wykazu czasopisma z bazy ERIH+,</a:t>
            </a:r>
          </a:p>
          <a:p>
            <a:pPr marL="615150" lvl="1" indent="-342900">
              <a:spcBef>
                <a:spcPts val="0"/>
              </a:spcBef>
              <a:spcAft>
                <a:spcPts val="600"/>
              </a:spcAft>
              <a:buSzPct val="100000"/>
              <a:buFont typeface="Symbol" panose="05050102010706020507" pitchFamily="18" charset="2"/>
              <a:buChar char="-"/>
            </a:pPr>
            <a:r>
              <a:rPr lang="pl-PL" sz="1900" dirty="0">
                <a:ea typeface="Microsoft YaHei" panose="020B0503020204020204" pitchFamily="34" charset="-122"/>
              </a:rPr>
              <a:t>zakwestionować uzasadnienie korekty eksperckiej punktacji i przywrócić punktację wynikającą ze wstępnej liczby punktów przypisanych czasopismu lub materiałom,</a:t>
            </a:r>
          </a:p>
          <a:p>
            <a:pPr marL="615150" lvl="1" indent="-342900">
              <a:spcBef>
                <a:spcPts val="0"/>
              </a:spcBef>
              <a:spcAft>
                <a:spcPts val="600"/>
              </a:spcAft>
              <a:buSzPct val="100000"/>
              <a:buFont typeface="Symbol" panose="05050102010706020507" pitchFamily="18" charset="2"/>
              <a:buChar char="-"/>
            </a:pPr>
            <a:r>
              <a:rPr lang="pl-PL" sz="1900" dirty="0">
                <a:ea typeface="Microsoft YaHei" panose="020B0503020204020204" pitchFamily="34" charset="-122"/>
              </a:rPr>
              <a:t>dokonać dodatkowej analizy w przypadku dużych rozbieżności zespołów dotyczących tego samego czasopisma;</a:t>
            </a:r>
          </a:p>
          <a:p>
            <a:pPr marL="44235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Wingdings" panose="05000000000000000000" pitchFamily="2" charset="2"/>
              <a:buChar char="Ø"/>
            </a:pPr>
            <a:r>
              <a:rPr lang="pl-PL" sz="2200" dirty="0">
                <a:latin typeface="+mj-lt"/>
                <a:ea typeface="Microsoft YaHei" panose="020B0503020204020204" pitchFamily="34" charset="-122"/>
              </a:rPr>
              <a:t>KEN opracowuje projekt wykazu i przedstawia Ministrowi.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0D319176-F8AD-6547-AD00-613C741AEC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3" y="968758"/>
            <a:ext cx="873125" cy="873125"/>
          </a:xfrm>
          <a:prstGeom prst="rect">
            <a:avLst/>
          </a:prstGeom>
        </p:spPr>
      </p:pic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xmlns="" id="{1C1F0BC6-B874-5C46-917E-9E04CC3967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53E0C11-EF55-6545-89EC-E302494CA4FA}" type="slidenum">
              <a:rPr lang="pl-PL" smtClean="0"/>
              <a:t>23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81802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pl-PL" dirty="0" smtClean="0">
              <a:latin typeface="+mn-lt"/>
              <a:ea typeface="Microsoft YaHei" panose="020B0503020204020204" pitchFamily="34" charset="-122"/>
            </a:endParaRPr>
          </a:p>
          <a:p>
            <a:r>
              <a:rPr lang="en-US" dirty="0" err="1" smtClean="0">
                <a:latin typeface="+mn-lt"/>
                <a:ea typeface="Microsoft YaHei" panose="020B0503020204020204" pitchFamily="34" charset="-122"/>
              </a:rPr>
              <a:t>ul</a:t>
            </a:r>
            <a:r>
              <a:rPr lang="en-US" dirty="0">
                <a:latin typeface="+mn-lt"/>
                <a:ea typeface="Microsoft YaHei" panose="020B0503020204020204" pitchFamily="34" charset="-122"/>
              </a:rPr>
              <a:t>. </a:t>
            </a:r>
            <a:r>
              <a:rPr lang="en-US" dirty="0" err="1">
                <a:latin typeface="+mn-lt"/>
                <a:ea typeface="Microsoft YaHei" panose="020B0503020204020204" pitchFamily="34" charset="-122"/>
              </a:rPr>
              <a:t>Hoża</a:t>
            </a:r>
            <a:r>
              <a:rPr lang="en-US" dirty="0">
                <a:latin typeface="+mn-lt"/>
                <a:ea typeface="Microsoft YaHei" panose="020B0503020204020204" pitchFamily="34" charset="-122"/>
              </a:rPr>
              <a:t> 20, </a:t>
            </a:r>
            <a:r>
              <a:rPr lang="en-US" dirty="0" err="1">
                <a:latin typeface="+mn-lt"/>
                <a:ea typeface="Microsoft YaHei" panose="020B0503020204020204" pitchFamily="34" charset="-122"/>
              </a:rPr>
              <a:t>ul</a:t>
            </a:r>
            <a:r>
              <a:rPr lang="en-US" dirty="0">
                <a:latin typeface="+mn-lt"/>
                <a:ea typeface="Microsoft YaHei" panose="020B0503020204020204" pitchFamily="34" charset="-122"/>
              </a:rPr>
              <a:t>. Wspólna1/3</a:t>
            </a:r>
          </a:p>
          <a:p>
            <a:r>
              <a:rPr lang="en-US" dirty="0">
                <a:latin typeface="+mn-lt"/>
                <a:ea typeface="Microsoft YaHei" panose="020B0503020204020204" pitchFamily="34" charset="-122"/>
              </a:rPr>
              <a:t>00-529 Warszawa</a:t>
            </a:r>
          </a:p>
          <a:p>
            <a:endParaRPr lang="en-US" dirty="0">
              <a:latin typeface="+mn-lt"/>
              <a:ea typeface="Microsoft YaHei" panose="020B0503020204020204" pitchFamily="34" charset="-122"/>
            </a:endParaRPr>
          </a:p>
          <a:p>
            <a:r>
              <a:rPr lang="en-US" dirty="0">
                <a:latin typeface="+mn-lt"/>
                <a:ea typeface="Microsoft YaHei" panose="020B0503020204020204" pitchFamily="34" charset="-122"/>
              </a:rPr>
              <a:t>tel. +48 (22) 529 27 18</a:t>
            </a:r>
          </a:p>
          <a:p>
            <a:r>
              <a:rPr lang="en-US" dirty="0">
                <a:latin typeface="+mn-lt"/>
                <a:ea typeface="Microsoft YaHei" panose="020B0503020204020204" pitchFamily="34" charset="-122"/>
              </a:rPr>
              <a:t>fax +48 (22) 628 09 22</a:t>
            </a:r>
          </a:p>
        </p:txBody>
      </p:sp>
      <p:pic>
        <p:nvPicPr>
          <p:cNvPr id="5" name="Obraz 7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5166126" y="5488022"/>
            <a:ext cx="1980000" cy="287999"/>
          </a:xfrm>
          <a:prstGeom prst="rect">
            <a:avLst/>
          </a:prstGeom>
        </p:spPr>
      </p:pic>
      <p:sp>
        <p:nvSpPr>
          <p:cNvPr id="4" name="PoleTekstowe 13"/>
          <p:cNvSpPr txBox="1"/>
          <p:nvPr/>
        </p:nvSpPr>
        <p:spPr>
          <a:xfrm>
            <a:off x="4574087" y="5507419"/>
            <a:ext cx="324450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noProof="1">
                <a:solidFill>
                  <a:schemeClr val="bg1"/>
                </a:solidFill>
                <a:ea typeface="Microsoft YaHei" panose="020B0503020204020204" pitchFamily="34" charset="-122"/>
                <a:cs typeface="Helvetica"/>
              </a:rPr>
              <a:t>www.konstytucjadlanauki.gov.pl</a:t>
            </a:r>
          </a:p>
        </p:txBody>
      </p:sp>
      <p:sp>
        <p:nvSpPr>
          <p:cNvPr id="6" name="Symbol zastępczy tekstu 3"/>
          <p:cNvSpPr txBox="1">
            <a:spLocks/>
          </p:cNvSpPr>
          <p:nvPr/>
        </p:nvSpPr>
        <p:spPr>
          <a:xfrm>
            <a:off x="2030952" y="1828800"/>
            <a:ext cx="8127973" cy="159678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200000"/>
              </a:lnSpc>
              <a:buClr>
                <a:srgbClr val="E81B29"/>
              </a:buClr>
              <a:buSzPct val="100000"/>
              <a:buNone/>
            </a:pPr>
            <a:r>
              <a:rPr lang="pl-PL" sz="4400" noProof="1">
                <a:solidFill>
                  <a:srgbClr val="E81B29"/>
                </a:solidFill>
                <a:latin typeface="+mj-lt"/>
              </a:rPr>
              <a:t>Dziękujemy za uwagę</a:t>
            </a:r>
            <a:endParaRPr lang="pl-PL" sz="4400" dirty="0">
              <a:latin typeface="+mj-lt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27011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4595" y="941166"/>
            <a:ext cx="6640316" cy="684398"/>
          </a:xfrm>
        </p:spPr>
        <p:txBody>
          <a:bodyPr anchor="t"/>
          <a:lstStyle/>
          <a:p>
            <a:pPr algn="ctr"/>
            <a:r>
              <a:rPr lang="pl-PL" sz="3600" dirty="0">
                <a:solidFill>
                  <a:srgbClr val="E81B29"/>
                </a:solidFill>
                <a:latin typeface="+mj-lt"/>
                <a:ea typeface="Microsoft YaHei" panose="020B0503020204020204" pitchFamily="34" charset="-122"/>
              </a:rPr>
              <a:t>Co </a:t>
            </a:r>
            <a:r>
              <a:rPr lang="pl-PL" sz="3600" dirty="0" smtClean="0">
                <a:solidFill>
                  <a:srgbClr val="E81B29"/>
                </a:solidFill>
                <a:latin typeface="+mj-lt"/>
                <a:ea typeface="Microsoft YaHei" panose="020B0503020204020204" pitchFamily="34" charset="-122"/>
              </a:rPr>
              <a:t>będą obejmowały wykazy?</a:t>
            </a:r>
            <a:endParaRPr lang="en-US" sz="3600" dirty="0">
              <a:solidFill>
                <a:srgbClr val="E81B29"/>
              </a:solidFill>
              <a:latin typeface="+mj-lt"/>
              <a:ea typeface="Microsoft YaHei" panose="020B0503020204020204" pitchFamily="34" charset="-122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1"/>
          </p:nvPr>
        </p:nvSpPr>
        <p:spPr>
          <a:xfrm>
            <a:off x="2465835" y="2286003"/>
            <a:ext cx="7472825" cy="3273553"/>
          </a:xfrm>
        </p:spPr>
        <p:txBody>
          <a:bodyPr anchor="ctr">
            <a:noAutofit/>
          </a:bodyPr>
          <a:lstStyle/>
          <a:p>
            <a:pPr marL="228600" indent="-228600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81B29"/>
              </a:buClr>
              <a:buSzPct val="100000"/>
              <a:buAutoNum type="arabicPeriod"/>
            </a:pPr>
            <a:r>
              <a:rPr lang="pl-PL" sz="3200" dirty="0">
                <a:latin typeface="+mn-lt"/>
                <a:ea typeface="Microsoft YaHei" panose="020B0503020204020204" pitchFamily="34" charset="-122"/>
              </a:rPr>
              <a:t> Wydawnictwa publikujące recenzowane monografie naukowe;</a:t>
            </a:r>
          </a:p>
          <a:p>
            <a:pPr marL="228600" indent="-228600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81B29"/>
              </a:buClr>
              <a:buSzPct val="100000"/>
              <a:buFontTx/>
              <a:buAutoNum type="arabicPeriod"/>
            </a:pPr>
            <a:r>
              <a:rPr lang="pl-PL" sz="3200" dirty="0">
                <a:latin typeface="+mn-lt"/>
                <a:ea typeface="Microsoft YaHei" panose="020B0503020204020204" pitchFamily="34" charset="-122"/>
              </a:rPr>
              <a:t> Czasopisma naukowe oraz recenzowane  materiały z konferencji międzynarodowych ujęte w międzynarodowych bazach czasopism o największym zasięgu. 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D1237984-5961-104D-8701-14D66E6A49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4914" y="4499873"/>
            <a:ext cx="1029196" cy="922727"/>
          </a:xfrm>
          <a:prstGeom prst="rect">
            <a:avLst/>
          </a:prstGeom>
        </p:spPr>
      </p:pic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xmlns="" id="{B77BBBD6-FD9C-834F-A411-55728AC949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53E0C11-EF55-6545-89EC-E302494CA4FA}" type="slidenum">
              <a:rPr lang="pl-P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48647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/>
          <a:srcRect r="19529"/>
          <a:stretch/>
        </p:blipFill>
        <p:spPr>
          <a:xfrm>
            <a:off x="0" y="0"/>
            <a:ext cx="9311054" cy="6858000"/>
          </a:xfrm>
        </p:spPr>
      </p:pic>
      <p:pic>
        <p:nvPicPr>
          <p:cNvPr id="8" name="Picture Placeholder 7" descr="KDN-prezetacja-tlo-v1.png"/>
          <p:cNvPicPr>
            <a:picLocks noGrp="1" noChangeAspect="1"/>
          </p:cNvPicPr>
          <p:nvPr>
            <p:ph type="pic"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" b="200"/>
          <a:stretch>
            <a:fillRect/>
          </a:stretch>
        </p:blipFill>
        <p:spPr>
          <a:xfrm>
            <a:off x="2465833" y="-70336"/>
            <a:ext cx="9726167" cy="6941139"/>
          </a:xfr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753885" y="1303699"/>
            <a:ext cx="5042779" cy="1756372"/>
          </a:xfrm>
        </p:spPr>
        <p:txBody>
          <a:bodyPr>
            <a:normAutofit/>
          </a:bodyPr>
          <a:lstStyle/>
          <a:p>
            <a:r>
              <a:rPr lang="pl-PL" sz="3200" dirty="0">
                <a:solidFill>
                  <a:srgbClr val="E81B29"/>
                </a:solidFill>
                <a:latin typeface="+mj-lt"/>
                <a:ea typeface="Microsoft YaHei" panose="020B0503020204020204" pitchFamily="34" charset="-122"/>
              </a:rPr>
              <a:t>Wykaz wydawnictw - punkty za recenzowane monografie naukowe</a:t>
            </a:r>
            <a:endParaRPr lang="en-US" sz="3200" dirty="0">
              <a:solidFill>
                <a:srgbClr val="E81B29"/>
              </a:solidFill>
              <a:latin typeface="+mj-lt"/>
              <a:ea typeface="Microsoft YaHei" panose="020B0503020204020204" pitchFamily="34" charset="-122"/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half" idx="10"/>
          </p:nvPr>
        </p:nvSpPr>
        <p:spPr>
          <a:xfrm>
            <a:off x="5269727" y="3213376"/>
            <a:ext cx="6391136" cy="3051844"/>
          </a:xfrm>
        </p:spPr>
        <p:txBody>
          <a:bodyPr>
            <a:normAutofit fontScale="25000" lnSpcReduction="20000"/>
          </a:bodyPr>
          <a:lstStyle/>
          <a:p>
            <a:pPr algn="just"/>
            <a:r>
              <a:rPr lang="pl-PL" sz="8800" b="1" dirty="0">
                <a:latin typeface="+mj-lt"/>
                <a:ea typeface="Microsoft YaHei" panose="020B0503020204020204" pitchFamily="34" charset="-122"/>
              </a:rPr>
              <a:t>80 </a:t>
            </a:r>
            <a:r>
              <a:rPr lang="pl-PL" sz="8800" b="1" dirty="0" smtClean="0">
                <a:latin typeface="+mj-lt"/>
                <a:ea typeface="Microsoft YaHei" panose="020B0503020204020204" pitchFamily="34" charset="-122"/>
              </a:rPr>
              <a:t>pkt: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pl-PL" sz="8800" dirty="0" smtClean="0">
                <a:latin typeface="+mj-lt"/>
                <a:ea typeface="Microsoft YaHei" panose="020B0503020204020204" pitchFamily="34" charset="-122"/>
              </a:rPr>
              <a:t>wydawnictwo </a:t>
            </a:r>
            <a:r>
              <a:rPr lang="pl-PL" sz="8800" dirty="0">
                <a:latin typeface="+mj-lt"/>
                <a:ea typeface="Microsoft YaHei" panose="020B0503020204020204" pitchFamily="34" charset="-122"/>
              </a:rPr>
              <a:t>stosuje </a:t>
            </a:r>
            <a:r>
              <a:rPr lang="pl-PL" sz="8800" dirty="0">
                <a:latin typeface="+mj-lt"/>
              </a:rPr>
              <a:t>zasady etyki publikacyjnej mające na celu przeciwdziałanie nieuczciwym praktykom publikacyjnym, w szczególności zgodne z wytycznymi Komitetu do spraw Etyki Publikacyjnej (COPE – </a:t>
            </a:r>
            <a:r>
              <a:rPr lang="pl-PL" sz="8800" dirty="0" err="1">
                <a:latin typeface="+mj-lt"/>
              </a:rPr>
              <a:t>Committee</a:t>
            </a:r>
            <a:r>
              <a:rPr lang="pl-PL" sz="8800" dirty="0">
                <a:latin typeface="+mj-lt"/>
              </a:rPr>
              <a:t> on </a:t>
            </a:r>
            <a:r>
              <a:rPr lang="pl-PL" sz="8800" dirty="0" err="1">
                <a:latin typeface="+mj-lt"/>
              </a:rPr>
              <a:t>Publication</a:t>
            </a:r>
            <a:r>
              <a:rPr lang="pl-PL" sz="8800" dirty="0">
                <a:latin typeface="+mj-lt"/>
              </a:rPr>
              <a:t> </a:t>
            </a:r>
            <a:r>
              <a:rPr lang="pl-PL" sz="8800" dirty="0" err="1">
                <a:latin typeface="+mj-lt"/>
              </a:rPr>
              <a:t>Ethics</a:t>
            </a:r>
            <a:r>
              <a:rPr lang="pl-PL" sz="8800" dirty="0">
                <a:latin typeface="+mj-lt"/>
              </a:rPr>
              <a:t>), </a:t>
            </a:r>
            <a:endParaRPr lang="pl-PL" sz="8800" dirty="0" smtClean="0">
              <a:latin typeface="+mj-lt"/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pl-PL" sz="8800" dirty="0" smtClean="0">
                <a:latin typeface="+mj-lt"/>
              </a:rPr>
              <a:t>posiada </a:t>
            </a:r>
            <a:r>
              <a:rPr lang="pl-PL" sz="8800" dirty="0">
                <a:latin typeface="+mj-lt"/>
              </a:rPr>
              <a:t>ustaloną procedurę recenzji naukowej dla wszystkich monografii naukowych lub monografii pod redakcją naukową</a:t>
            </a:r>
          </a:p>
          <a:p>
            <a:pPr marL="0" indent="0">
              <a:buNone/>
            </a:pPr>
            <a:endParaRPr lang="pl-PL" sz="4800" dirty="0"/>
          </a:p>
          <a:p>
            <a:pPr>
              <a:buClr>
                <a:srgbClr val="E81B29"/>
              </a:buClr>
              <a:buFont typeface="Arial" panose="020B0604020202020204" pitchFamily="34" charset="0"/>
              <a:buChar char="•"/>
            </a:pPr>
            <a:endParaRPr lang="pl-PL" sz="1600" dirty="0">
              <a:latin typeface="+mn-lt"/>
              <a:ea typeface="Microsoft YaHei" panose="020B0503020204020204" pitchFamily="34" charset="-122"/>
            </a:endParaRPr>
          </a:p>
          <a:p>
            <a:pPr marL="0" indent="0">
              <a:buClr>
                <a:srgbClr val="E81B29"/>
              </a:buClr>
              <a:buNone/>
            </a:pPr>
            <a:endParaRPr lang="pl-PL" sz="1600" dirty="0">
              <a:latin typeface="+mn-lt"/>
              <a:ea typeface="Microsoft YaHei" panose="020B0503020204020204" pitchFamily="34" charset="-122"/>
            </a:endParaRPr>
          </a:p>
          <a:p>
            <a:pPr>
              <a:buClr>
                <a:srgbClr val="E81B29"/>
              </a:buClr>
              <a:buFont typeface="Arial" panose="020B0604020202020204" pitchFamily="34" charset="0"/>
              <a:buChar char="•"/>
            </a:pPr>
            <a:endParaRPr lang="pl-PL" sz="2000" dirty="0">
              <a:latin typeface="Montserrat Medium" pitchFamily="2" charset="0"/>
            </a:endParaRPr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xmlns="" id="{DBF66430-5A03-834D-8994-D3684E31B7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9142" y="527150"/>
            <a:ext cx="1309783" cy="192987"/>
          </a:xfrm>
          <a:prstGeom prst="rect">
            <a:avLst/>
          </a:prstGeom>
        </p:spPr>
      </p:pic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xmlns="" id="{8D1279F9-9BE8-994B-A8C7-A68BA0E9FC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53E0C11-EF55-6545-89EC-E302494CA4FA}" type="slidenum">
              <a:rPr lang="pl-PL" smtClean="0"/>
              <a:t>4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996770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/>
          <a:srcRect r="19529"/>
          <a:stretch/>
        </p:blipFill>
        <p:spPr>
          <a:xfrm>
            <a:off x="4" y="0"/>
            <a:ext cx="9311054" cy="6858000"/>
          </a:xfrm>
        </p:spPr>
      </p:pic>
      <p:pic>
        <p:nvPicPr>
          <p:cNvPr id="8" name="Picture Placeholder 7" descr="KDN-prezetacja-tlo-v1.png"/>
          <p:cNvPicPr>
            <a:picLocks noGrp="1" noChangeAspect="1"/>
          </p:cNvPicPr>
          <p:nvPr>
            <p:ph type="pic"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" b="200"/>
          <a:stretch>
            <a:fillRect/>
          </a:stretch>
        </p:blipFill>
        <p:spPr>
          <a:xfrm>
            <a:off x="2465832" y="-79128"/>
            <a:ext cx="9726167" cy="6941139"/>
          </a:xfr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753885" y="1303699"/>
            <a:ext cx="5042779" cy="1756372"/>
          </a:xfrm>
        </p:spPr>
        <p:txBody>
          <a:bodyPr>
            <a:normAutofit/>
          </a:bodyPr>
          <a:lstStyle/>
          <a:p>
            <a:r>
              <a:rPr lang="pl-PL" sz="3200" dirty="0">
                <a:solidFill>
                  <a:srgbClr val="E81B29"/>
                </a:solidFill>
                <a:latin typeface="+mj-lt"/>
                <a:ea typeface="Microsoft YaHei" panose="020B0503020204020204" pitchFamily="34" charset="-122"/>
              </a:rPr>
              <a:t>Wykaz wydawnictw - punkty za recenzowane monografie naukowe</a:t>
            </a:r>
            <a:endParaRPr lang="en-US" sz="3200" dirty="0">
              <a:solidFill>
                <a:srgbClr val="E81B29"/>
              </a:solidFill>
              <a:latin typeface="+mj-lt"/>
              <a:ea typeface="Microsoft YaHei" panose="020B0503020204020204" pitchFamily="34" charset="-122"/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half" idx="10"/>
          </p:nvPr>
        </p:nvSpPr>
        <p:spPr>
          <a:xfrm>
            <a:off x="4771176" y="3213376"/>
            <a:ext cx="7152239" cy="3644624"/>
          </a:xfrm>
        </p:spPr>
        <p:txBody>
          <a:bodyPr>
            <a:normAutofit fontScale="70000" lnSpcReduction="20000"/>
          </a:bodyPr>
          <a:lstStyle/>
          <a:p>
            <a:pPr marL="1044900" lvl="2" indent="-342900" algn="just">
              <a:buFont typeface="Wingdings" panose="05000000000000000000" pitchFamily="2" charset="2"/>
              <a:buChar char="ü"/>
            </a:pPr>
            <a:r>
              <a:rPr lang="pl-PL" sz="2800" b="1" dirty="0" smtClean="0">
                <a:latin typeface="+mj-lt"/>
              </a:rPr>
              <a:t>200 pkt (300 pkt dla HST)</a:t>
            </a:r>
            <a:r>
              <a:rPr lang="pl-PL" sz="2800" dirty="0" smtClean="0">
                <a:latin typeface="+mj-lt"/>
              </a:rPr>
              <a:t>, </a:t>
            </a:r>
            <a:r>
              <a:rPr lang="pl-PL" sz="2800" dirty="0">
                <a:latin typeface="+mj-lt"/>
              </a:rPr>
              <a:t>jeśli dodatkowo: </a:t>
            </a:r>
          </a:p>
          <a:p>
            <a:pPr marL="555300" indent="-342900" algn="just">
              <a:buFont typeface="Wingdings" panose="05000000000000000000" pitchFamily="2" charset="2"/>
              <a:buChar char="Ø"/>
            </a:pPr>
            <a:r>
              <a:rPr lang="pl-PL" sz="2400" dirty="0">
                <a:latin typeface="+mj-lt"/>
              </a:rPr>
              <a:t>publikowane przez wydawnictwo monografie wnoszą istotny wkład w rozwój światowej </a:t>
            </a:r>
            <a:r>
              <a:rPr lang="pl-PL" sz="2400" dirty="0" smtClean="0">
                <a:latin typeface="+mj-lt"/>
              </a:rPr>
              <a:t>nauki,</a:t>
            </a:r>
          </a:p>
          <a:p>
            <a:pPr marL="555300" indent="-342900" algn="just">
              <a:buFont typeface="Wingdings" panose="05000000000000000000" pitchFamily="2" charset="2"/>
              <a:buChar char="Ø"/>
            </a:pPr>
            <a:r>
              <a:rPr lang="pl-PL" sz="2400" dirty="0" smtClean="0">
                <a:latin typeface="+mj-lt"/>
              </a:rPr>
              <a:t>wydawnictwo </a:t>
            </a:r>
            <a:r>
              <a:rPr lang="pl-PL" sz="2400" dirty="0">
                <a:latin typeface="+mj-lt"/>
              </a:rPr>
              <a:t>prowadzi politykę przyczyniającą się do upowszechniania monografii w skali światowej, </a:t>
            </a:r>
            <a:endParaRPr lang="pl-PL" sz="2400" dirty="0" smtClean="0">
              <a:latin typeface="+mj-lt"/>
            </a:endParaRPr>
          </a:p>
          <a:p>
            <a:pPr marL="555300" indent="-342900" algn="just">
              <a:buFont typeface="Wingdings" panose="05000000000000000000" pitchFamily="2" charset="2"/>
              <a:buChar char="Ø"/>
            </a:pPr>
            <a:r>
              <a:rPr lang="pl-PL" sz="2400" dirty="0" smtClean="0">
                <a:latin typeface="+mj-lt"/>
              </a:rPr>
              <a:t>uznane </a:t>
            </a:r>
            <a:r>
              <a:rPr lang="pl-PL" sz="2400" dirty="0">
                <a:latin typeface="+mj-lt"/>
              </a:rPr>
              <a:t>jest przez środowisko naukowe za wiodące, z uwzględnieniem pozycji zajmowanej w wykazach klasyfikujących wydawnictwa, </a:t>
            </a:r>
            <a:endParaRPr lang="pl-PL" sz="2400" dirty="0" smtClean="0">
              <a:latin typeface="+mj-lt"/>
            </a:endParaRPr>
          </a:p>
          <a:p>
            <a:pPr marL="555300" indent="-342900" algn="just">
              <a:buFont typeface="Wingdings" panose="05000000000000000000" pitchFamily="2" charset="2"/>
              <a:buChar char="Ø"/>
            </a:pPr>
            <a:r>
              <a:rPr lang="pl-PL" sz="2400" dirty="0" smtClean="0">
                <a:latin typeface="+mj-lt"/>
              </a:rPr>
              <a:t>stosuje </a:t>
            </a:r>
            <a:r>
              <a:rPr lang="pl-PL" sz="2400" dirty="0">
                <a:latin typeface="+mj-lt"/>
              </a:rPr>
              <a:t>jednolite standardy kwalifikowania monografii naukowych do publikacji, niezależne od wniesienia opłaty za publikację monografii i wysokości tej opłaty</a:t>
            </a:r>
            <a:r>
              <a:rPr lang="pl-PL" sz="2400" dirty="0" smtClean="0">
                <a:latin typeface="+mj-lt"/>
              </a:rPr>
              <a:t>.</a:t>
            </a:r>
            <a:endParaRPr lang="pl-PL" sz="2400" dirty="0">
              <a:latin typeface="+mj-lt"/>
              <a:ea typeface="Microsoft YaHei" panose="020B0503020204020204" pitchFamily="34" charset="-122"/>
            </a:endParaRPr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xmlns="" id="{DBF66430-5A03-834D-8994-D3684E31B7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9142" y="527150"/>
            <a:ext cx="1309783" cy="192987"/>
          </a:xfrm>
          <a:prstGeom prst="rect">
            <a:avLst/>
          </a:prstGeom>
        </p:spPr>
      </p:pic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xmlns="" id="{8D1279F9-9BE8-994B-A8C7-A68BA0E9FC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53E0C11-EF55-6545-89EC-E302494CA4FA}" type="slidenum">
              <a:rPr lang="pl-PL" smtClean="0"/>
              <a:t>5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82769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xmlns="" id="{B77BBBD6-FD9C-834F-A411-55728AC949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53E0C11-EF55-6545-89EC-E302494CA4FA}" type="slidenum">
              <a:rPr lang="pl-PL" smtClean="0"/>
              <a:t>6</a:t>
            </a:fld>
            <a:endParaRPr lang="pl-PL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022" y="1"/>
            <a:ext cx="917558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6532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xmlns="" id="{B77BBBD6-FD9C-834F-A411-55728AC949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53E0C11-EF55-6545-89EC-E302494CA4FA}" type="slidenum">
              <a:rPr lang="pl-PL" smtClean="0"/>
              <a:t>7</a:t>
            </a:fld>
            <a:endParaRPr lang="pl-PL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649" y="1"/>
            <a:ext cx="9443102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7524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5" t="-78" r="31214" b="12833"/>
          <a:stretch/>
        </p:blipFill>
        <p:spPr>
          <a:xfrm>
            <a:off x="6204684" y="1581249"/>
            <a:ext cx="3859812" cy="4170328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1270" y="171228"/>
            <a:ext cx="8833225" cy="1260557"/>
          </a:xfrm>
        </p:spPr>
        <p:txBody>
          <a:bodyPr anchor="t">
            <a:normAutofit fontScale="90000"/>
          </a:bodyPr>
          <a:lstStyle/>
          <a:p>
            <a:pPr algn="ctr"/>
            <a:r>
              <a:rPr lang="pl-PL" sz="4000" dirty="0">
                <a:solidFill>
                  <a:srgbClr val="E81B29"/>
                </a:solidFill>
                <a:latin typeface="+mj-lt"/>
                <a:ea typeface="Microsoft YaHei" panose="020B0503020204020204" pitchFamily="34" charset="-122"/>
              </a:rPr>
              <a:t>Co będzie umieszczone </a:t>
            </a:r>
            <a:r>
              <a:rPr lang="pl-PL" sz="4000" dirty="0" smtClean="0">
                <a:solidFill>
                  <a:srgbClr val="E81B29"/>
                </a:solidFill>
                <a:latin typeface="+mj-lt"/>
                <a:ea typeface="Microsoft YaHei" panose="020B0503020204020204" pitchFamily="34" charset="-122"/>
              </a:rPr>
              <a:t>na </a:t>
            </a:r>
            <a:r>
              <a:rPr lang="pl-PL" sz="4000" dirty="0">
                <a:solidFill>
                  <a:srgbClr val="E81B29"/>
                </a:solidFill>
                <a:latin typeface="+mj-lt"/>
                <a:ea typeface="Microsoft YaHei" panose="020B0503020204020204" pitchFamily="34" charset="-122"/>
              </a:rPr>
              <a:t>wykazie czasopism?</a:t>
            </a:r>
            <a:endParaRPr lang="en-US" sz="4000" dirty="0">
              <a:solidFill>
                <a:srgbClr val="E81B29"/>
              </a:solidFill>
              <a:latin typeface="+mj-lt"/>
              <a:ea typeface="Microsoft YaHei" panose="020B0503020204020204" pitchFamily="34" charset="-122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>
          <a:xfrm>
            <a:off x="2075831" y="2378935"/>
            <a:ext cx="3826263" cy="1202324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11"/>
          </p:nvPr>
        </p:nvSpPr>
        <p:spPr>
          <a:xfrm>
            <a:off x="1619371" y="1396421"/>
            <a:ext cx="4437363" cy="4644927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0000"/>
              </a:lnSpc>
              <a:spcBef>
                <a:spcPts val="400"/>
              </a:spcBef>
              <a:buClr>
                <a:srgbClr val="E81B29"/>
              </a:buClr>
              <a:buSzPct val="100000"/>
              <a:buNone/>
            </a:pPr>
            <a:r>
              <a:rPr lang="pl-PL" sz="2200" dirty="0">
                <a:solidFill>
                  <a:schemeClr val="tx1"/>
                </a:solidFill>
                <a:latin typeface="+mj-lt"/>
                <a:ea typeface="Microsoft YaHei" panose="020B0503020204020204" pitchFamily="34" charset="-122"/>
              </a:rPr>
              <a:t>1. </a:t>
            </a:r>
            <a:r>
              <a:rPr lang="pl-PL" sz="2200" b="1" dirty="0">
                <a:solidFill>
                  <a:schemeClr val="tx1"/>
                </a:solidFill>
                <a:latin typeface="+mj-lt"/>
                <a:ea typeface="Microsoft YaHei" panose="020B0503020204020204" pitchFamily="34" charset="-122"/>
              </a:rPr>
              <a:t>Czasopisma naukowe</a:t>
            </a:r>
            <a:r>
              <a:rPr lang="pl-PL" sz="2200" dirty="0">
                <a:solidFill>
                  <a:schemeClr val="tx1"/>
                </a:solidFill>
                <a:latin typeface="+mj-lt"/>
                <a:ea typeface="Microsoft YaHei" panose="020B0503020204020204" pitchFamily="34" charset="-122"/>
              </a:rPr>
              <a:t>, uwzględnione w międzynarodowej bazie:</a:t>
            </a:r>
          </a:p>
          <a:p>
            <a:pPr marL="666750" indent="-342900" algn="just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GB" sz="2200" dirty="0" smtClean="0">
                <a:solidFill>
                  <a:schemeClr val="tx1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Scopus</a:t>
            </a:r>
            <a:r>
              <a:rPr lang="pl-PL" sz="2200" dirty="0" smtClean="0">
                <a:solidFill>
                  <a:schemeClr val="tx1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;</a:t>
            </a:r>
          </a:p>
          <a:p>
            <a:pPr marL="666750" indent="-342900" algn="just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pl-PL" sz="2200" dirty="0" smtClean="0">
                <a:solidFill>
                  <a:schemeClr val="tx1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Web of Science 			  (</a:t>
            </a:r>
            <a:r>
              <a:rPr lang="pl-PL" sz="2200" dirty="0" err="1" smtClean="0">
                <a:solidFill>
                  <a:schemeClr val="tx1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Core</a:t>
            </a:r>
            <a:r>
              <a:rPr lang="pl-PL" sz="2200" dirty="0" smtClean="0">
                <a:solidFill>
                  <a:schemeClr val="tx1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Collection):</a:t>
            </a:r>
            <a:endParaRPr lang="pl-PL" sz="2200" dirty="0">
              <a:solidFill>
                <a:schemeClr val="tx1"/>
              </a:solidFill>
              <a:latin typeface="+mj-lt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666750" indent="-34290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GB" sz="22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Science Citation Index Expanded,</a:t>
            </a:r>
            <a:endParaRPr lang="pl-PL" sz="2200" dirty="0">
              <a:solidFill>
                <a:schemeClr val="tx1"/>
              </a:solidFill>
              <a:latin typeface="+mj-lt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666750" indent="-342900" algn="just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GB" sz="22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Social Sciences Citation Index,</a:t>
            </a:r>
            <a:endParaRPr lang="pl-PL" sz="2200" dirty="0">
              <a:solidFill>
                <a:schemeClr val="tx1"/>
              </a:solidFill>
              <a:latin typeface="+mj-lt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666750" indent="-34290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GB" sz="22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Arts &amp; Humanities Citation Index,</a:t>
            </a:r>
            <a:endParaRPr lang="pl-PL" sz="2200" dirty="0">
              <a:solidFill>
                <a:schemeClr val="tx1"/>
              </a:solidFill>
              <a:latin typeface="+mj-lt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666750" indent="-34290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GB" sz="22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Emerging Sources Citation </a:t>
            </a:r>
            <a:r>
              <a:rPr lang="en-GB" sz="2200" dirty="0" smtClean="0">
                <a:solidFill>
                  <a:schemeClr val="tx1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Index</a:t>
            </a:r>
            <a:r>
              <a:rPr lang="pl-PL" sz="22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3" name="Grupa 11"/>
          <p:cNvGrpSpPr/>
          <p:nvPr/>
        </p:nvGrpSpPr>
        <p:grpSpPr>
          <a:xfrm>
            <a:off x="6346162" y="1666472"/>
            <a:ext cx="3619308" cy="4018533"/>
            <a:chOff x="463822" y="1666469"/>
            <a:chExt cx="3619308" cy="4018533"/>
          </a:xfrm>
        </p:grpSpPr>
        <p:pic>
          <p:nvPicPr>
            <p:cNvPr id="4" name="Obraz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3822" y="1666469"/>
              <a:ext cx="431800" cy="571500"/>
            </a:xfrm>
            <a:prstGeom prst="rect">
              <a:avLst/>
            </a:prstGeom>
          </p:spPr>
        </p:pic>
        <p:pic>
          <p:nvPicPr>
            <p:cNvPr id="5" name="Obraz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0800000">
              <a:off x="3651330" y="5113502"/>
              <a:ext cx="431800" cy="571500"/>
            </a:xfrm>
            <a:prstGeom prst="rect">
              <a:avLst/>
            </a:prstGeom>
          </p:spPr>
        </p:pic>
      </p:grpSp>
      <p:sp>
        <p:nvSpPr>
          <p:cNvPr id="10" name="Symbol zastępczy numeru slajdu 9">
            <a:extLst>
              <a:ext uri="{FF2B5EF4-FFF2-40B4-BE49-F238E27FC236}">
                <a16:creationId xmlns:a16="http://schemas.microsoft.com/office/drawing/2014/main" xmlns="" id="{77FB09B5-CB38-2445-9C9A-EBD462DF8D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53E0C11-EF55-6545-89EC-E302494CA4FA}" type="slidenum">
              <a:rPr lang="pl-PL" smtClean="0"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58760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1674890" y="0"/>
            <a:ext cx="8510259" cy="1158669"/>
          </a:xfrm>
        </p:spPr>
        <p:txBody>
          <a:bodyPr/>
          <a:lstStyle/>
          <a:p>
            <a:pPr algn="ctr"/>
            <a:r>
              <a:rPr lang="pl-PL" sz="2800" dirty="0">
                <a:solidFill>
                  <a:srgbClr val="E81B29"/>
                </a:solidFill>
                <a:ea typeface="Microsoft YaHei" panose="020B0503020204020204" pitchFamily="34" charset="-122"/>
              </a:rPr>
              <a:t>Co będzie umieszczone na wykazie czasopism? </a:t>
            </a:r>
            <a:endParaRPr lang="pl-PL" dirty="0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half" idx="11"/>
          </p:nvPr>
        </p:nvSpPr>
        <p:spPr>
          <a:xfrm>
            <a:off x="2030952" y="1547449"/>
            <a:ext cx="7960043" cy="4276619"/>
          </a:xfrm>
        </p:spPr>
        <p:txBody>
          <a:bodyPr>
            <a:normAutofit fontScale="25000" lnSpcReduction="20000"/>
          </a:bodyPr>
          <a:lstStyle/>
          <a:p>
            <a:pPr marL="0" indent="0" algn="just">
              <a:spcBef>
                <a:spcPts val="200"/>
              </a:spcBef>
              <a:buNone/>
            </a:pPr>
            <a:r>
              <a:rPr lang="pl-PL" sz="8800" dirty="0">
                <a:solidFill>
                  <a:prstClr val="black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2. Recenzowane materiały z konferencji międzynarodowych uwzględnionych w bazie </a:t>
            </a:r>
            <a:r>
              <a:rPr lang="pl-PL" sz="8800" b="1" dirty="0">
                <a:solidFill>
                  <a:prstClr val="black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informatycznych konferencji naukowych</a:t>
            </a:r>
            <a:r>
              <a:rPr lang="pl-PL" sz="8800" dirty="0">
                <a:solidFill>
                  <a:prstClr val="black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The Computing </a:t>
            </a:r>
            <a:r>
              <a:rPr lang="pl-PL" sz="8800" dirty="0" err="1">
                <a:solidFill>
                  <a:prstClr val="black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Research</a:t>
            </a:r>
            <a:r>
              <a:rPr lang="pl-PL" sz="8800" dirty="0">
                <a:solidFill>
                  <a:prstClr val="black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pl-PL" sz="8800" dirty="0" err="1">
                <a:solidFill>
                  <a:prstClr val="black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Education</a:t>
            </a:r>
            <a:r>
              <a:rPr lang="pl-PL" sz="8800" dirty="0">
                <a:solidFill>
                  <a:prstClr val="black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8800" dirty="0" err="1">
                <a:solidFill>
                  <a:prstClr val="black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Association</a:t>
            </a:r>
            <a:r>
              <a:rPr lang="pl-PL" sz="8800" dirty="0">
                <a:solidFill>
                  <a:prstClr val="black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pl-PL" sz="8800" dirty="0" err="1">
                <a:solidFill>
                  <a:prstClr val="black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Australasia</a:t>
            </a:r>
            <a:r>
              <a:rPr lang="pl-PL" sz="8800" dirty="0">
                <a:solidFill>
                  <a:prstClr val="black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pl-PL" sz="8800" b="1" dirty="0">
                <a:solidFill>
                  <a:prstClr val="black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CORE</a:t>
            </a:r>
            <a:r>
              <a:rPr lang="pl-PL" sz="8800" dirty="0" smtClean="0">
                <a:solidFill>
                  <a:prstClr val="black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pl-PL" sz="8800" dirty="0">
              <a:latin typeface="+mn-lt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200"/>
              </a:spcBef>
              <a:buNone/>
            </a:pPr>
            <a:r>
              <a:rPr lang="pl-PL" sz="88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3. </a:t>
            </a:r>
            <a:r>
              <a:rPr lang="pl-PL" sz="8800" b="1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Z</a:t>
            </a:r>
            <a:r>
              <a:rPr lang="pl-PL" sz="8800" b="1" dirty="0">
                <a:solidFill>
                  <a:schemeClr val="tx1"/>
                </a:solidFill>
                <a:latin typeface="+mn-lt"/>
              </a:rPr>
              <a:t>agraniczne czasopisma naukowe</a:t>
            </a:r>
            <a:r>
              <a:rPr lang="pl-PL" sz="8800" dirty="0">
                <a:solidFill>
                  <a:schemeClr val="tx1"/>
                </a:solidFill>
                <a:latin typeface="+mn-lt"/>
              </a:rPr>
              <a:t> ujęte w międzynarodowej bazie </a:t>
            </a:r>
            <a:r>
              <a:rPr lang="pl-PL" sz="8800" b="1" dirty="0">
                <a:solidFill>
                  <a:schemeClr val="tx1"/>
                </a:solidFill>
                <a:latin typeface="+mn-lt"/>
              </a:rPr>
              <a:t>ERIH+</a:t>
            </a:r>
            <a:r>
              <a:rPr lang="pl-PL" sz="8800" dirty="0">
                <a:solidFill>
                  <a:schemeClr val="tx1"/>
                </a:solidFill>
                <a:latin typeface="+mn-lt"/>
              </a:rPr>
              <a:t>, które w wyniku </a:t>
            </a:r>
            <a:r>
              <a:rPr lang="pl-PL" sz="8800" b="1" dirty="0">
                <a:solidFill>
                  <a:schemeClr val="tx1"/>
                </a:solidFill>
                <a:latin typeface="+mn-lt"/>
              </a:rPr>
              <a:t>dodatkowej oceny eksperckiej </a:t>
            </a:r>
            <a:r>
              <a:rPr lang="pl-PL" sz="8800" dirty="0">
                <a:solidFill>
                  <a:schemeClr val="tx1"/>
                </a:solidFill>
                <a:latin typeface="+mn-lt"/>
              </a:rPr>
              <a:t>zostały uznane za posiadające międzynarodową renomę i szczególny wpływ na rozwój danej dyscypliny </a:t>
            </a:r>
            <a:r>
              <a:rPr lang="pl-PL" sz="8800" dirty="0" smtClean="0">
                <a:solidFill>
                  <a:schemeClr val="tx1"/>
                </a:solidFill>
                <a:latin typeface="+mn-lt"/>
              </a:rPr>
              <a:t>naukowej.</a:t>
            </a:r>
            <a:endParaRPr lang="pl-PL" sz="8800" dirty="0">
              <a:solidFill>
                <a:schemeClr val="tx1"/>
              </a:solidFill>
              <a:latin typeface="+mn-lt"/>
            </a:endParaRPr>
          </a:p>
          <a:p>
            <a:pPr marL="0" indent="0" algn="just">
              <a:spcBef>
                <a:spcPts val="200"/>
              </a:spcBef>
              <a:spcAft>
                <a:spcPts val="0"/>
              </a:spcAft>
              <a:buNone/>
            </a:pPr>
            <a:r>
              <a:rPr lang="pl-PL" sz="8800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pl-PL" sz="88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C</a:t>
            </a:r>
            <a:r>
              <a:rPr lang="pl-PL" sz="8800" dirty="0">
                <a:solidFill>
                  <a:schemeClr val="tx1"/>
                </a:solidFill>
                <a:latin typeface="+mn-lt"/>
              </a:rPr>
              <a:t>zasopisma naukowe, będące przedmiotem projektów </a:t>
            </a:r>
            <a:r>
              <a:rPr lang="pl-PL" sz="8800" b="1" dirty="0">
                <a:solidFill>
                  <a:schemeClr val="tx1"/>
                </a:solidFill>
                <a:latin typeface="+mn-lt"/>
              </a:rPr>
              <a:t>finansowanych w ramach programu „Wsparcie dla czasopism naukowych</a:t>
            </a:r>
            <a:r>
              <a:rPr lang="pl-PL" sz="8800" dirty="0">
                <a:solidFill>
                  <a:schemeClr val="tx1"/>
                </a:solidFill>
                <a:latin typeface="+mn-lt"/>
              </a:rPr>
              <a:t>”.</a:t>
            </a:r>
            <a:endParaRPr lang="pl-PL" sz="8800" dirty="0">
              <a:solidFill>
                <a:schemeClr val="tx1"/>
              </a:solidFill>
              <a:latin typeface="+mn-lt"/>
              <a:ea typeface="Microsoft YaHei" panose="020B0503020204020204" pitchFamily="34" charset="-122"/>
            </a:endParaRPr>
          </a:p>
          <a:p>
            <a:pPr marL="0" indent="0" algn="just">
              <a:lnSpc>
                <a:spcPct val="100000"/>
              </a:lnSpc>
              <a:spcBef>
                <a:spcPts val="200"/>
              </a:spcBef>
              <a:buClr>
                <a:srgbClr val="E81B29"/>
              </a:buClr>
              <a:buSzPct val="100000"/>
              <a:buNone/>
            </a:pPr>
            <a:r>
              <a:rPr lang="pl-PL" sz="9600" dirty="0">
                <a:latin typeface="+mn-lt"/>
                <a:ea typeface="Microsoft YaHei" panose="020B0503020204020204" pitchFamily="34" charset="-122"/>
              </a:rPr>
              <a:t> </a:t>
            </a:r>
          </a:p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53E0C11-EF55-6545-89EC-E302494CA4FA}" type="slidenum">
              <a:rPr lang="pl-PL" smtClean="0"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48932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4155</TotalTime>
  <Words>1403</Words>
  <Application>Microsoft Office PowerPoint</Application>
  <PresentationFormat>Niestandardowy</PresentationFormat>
  <Paragraphs>156</Paragraphs>
  <Slides>24</Slides>
  <Notes>1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24</vt:i4>
      </vt:variant>
    </vt:vector>
  </HeadingPairs>
  <TitlesOfParts>
    <vt:vector size="25" baseType="lpstr">
      <vt:lpstr>Motyw pakietu Office</vt:lpstr>
      <vt:lpstr>Prezentacja programu PowerPoint</vt:lpstr>
      <vt:lpstr> Wykazy będą publikowane na mocy przepisów: </vt:lpstr>
      <vt:lpstr>Co będą obejmowały wykazy?</vt:lpstr>
      <vt:lpstr>Wykaz wydawnictw - punkty za recenzowane monografie naukowe</vt:lpstr>
      <vt:lpstr>Wykaz wydawnictw - punkty za recenzowane monografie naukowe</vt:lpstr>
      <vt:lpstr>Prezentacja programu PowerPoint</vt:lpstr>
      <vt:lpstr>Prezentacja programu PowerPoint</vt:lpstr>
      <vt:lpstr>Co będzie umieszczone na wykazie czasopism?</vt:lpstr>
      <vt:lpstr>Co będzie umieszczone na wykazie czasopism? </vt:lpstr>
      <vt:lpstr>Ad. 1. Czasopisma uwzględnione w międzynarodowych bazach o największym zasięgu</vt:lpstr>
      <vt:lpstr>Ad. 1. Czasopisma uwzględnione w międzynarodowych bazach o największym zasięgu</vt:lpstr>
      <vt:lpstr>Ad. 2. Materiały z konferencji w bazie   Computing Research &amp; Education</vt:lpstr>
      <vt:lpstr>Ad. 3. Czasopisma ujęte w wykazie</vt:lpstr>
      <vt:lpstr>Ad. 4. Czasopisma  finansowane w ramach programu  „Wsparcie dla czasopism naukowych”</vt:lpstr>
      <vt:lpstr>Liczba czasopism i materiałów  konferencyjnych w wykazie</vt:lpstr>
      <vt:lpstr>IV etapy sporządzania wykazu czasopism</vt:lpstr>
      <vt:lpstr>Ile punktów dla czasopisma?  Wstępna punktacja</vt:lpstr>
      <vt:lpstr>Ile punktów dla materiałów z konferencji międzynarodowej? Wstępna punktacja  </vt:lpstr>
      <vt:lpstr>Wskaźniki wpływu wykorzystywane w analizie</vt:lpstr>
      <vt:lpstr>Zasady przypisywania wstępnej punktacji do czasopism</vt:lpstr>
      <vt:lpstr>I etap oceny eksperckiej</vt:lpstr>
      <vt:lpstr>II etap oceny eksperckiej</vt:lpstr>
      <vt:lpstr>Przygotowanie projektu wykazu przez KEN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Katarzyna</dc:creator>
  <cp:lastModifiedBy>Kulpińska Klaudia</cp:lastModifiedBy>
  <cp:revision>176</cp:revision>
  <dcterms:created xsi:type="dcterms:W3CDTF">2017-09-04T07:10:50Z</dcterms:created>
  <dcterms:modified xsi:type="dcterms:W3CDTF">2018-12-12T12:27:00Z</dcterms:modified>
</cp:coreProperties>
</file>