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91" r:id="rId3"/>
    <p:sldId id="272" r:id="rId4"/>
    <p:sldId id="277" r:id="rId5"/>
    <p:sldId id="296" r:id="rId6"/>
    <p:sldId id="298" r:id="rId7"/>
    <p:sldId id="319" r:id="rId8"/>
    <p:sldId id="323" r:id="rId9"/>
    <p:sldId id="324" r:id="rId10"/>
    <p:sldId id="325" r:id="rId11"/>
    <p:sldId id="326" r:id="rId12"/>
    <p:sldId id="327" r:id="rId13"/>
    <p:sldId id="328" r:id="rId14"/>
    <p:sldId id="329" r:id="rId15"/>
    <p:sldId id="330" r:id="rId16"/>
    <p:sldId id="320" r:id="rId17"/>
    <p:sldId id="321" r:id="rId18"/>
    <p:sldId id="268" r:id="rId19"/>
  </p:sldIdLst>
  <p:sldSz cx="12192000" cy="6858000"/>
  <p:notesSz cx="6858000" cy="9144000"/>
  <p:defaultTextStyle>
    <a:defPPr>
      <a:defRPr lang="pl-P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alska Marta" initials="MM" lastIdx="1" clrIdx="0">
    <p:extLst/>
  </p:cmAuthor>
  <p:cmAuthor id="2" name="Elżbieta Chłopik" initials="EC" lastIdx="1" clrIdx="1">
    <p:extLst/>
  </p:cmAuthor>
  <p:cmAuthor id="3" name="Przemysław Wewiór" initials="PW" lastIdx="4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1B29"/>
    <a:srgbClr val="040404"/>
    <a:srgbClr val="E81BB4"/>
    <a:srgbClr val="828282"/>
    <a:srgbClr val="B4B4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10"/>
    <p:restoredTop sz="94643"/>
  </p:normalViewPr>
  <p:slideViewPr>
    <p:cSldViewPr snapToGrid="0" snapToObjects="1">
      <p:cViewPr>
        <p:scale>
          <a:sx n="118" d="100"/>
          <a:sy n="118" d="100"/>
        </p:scale>
        <p:origin x="-540" y="-2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C98A99-4FD7-8B4C-92B9-624EE81CE642}" type="datetimeFigureOut">
              <a:rPr lang="pl-PL" smtClean="0"/>
              <a:t>2018-12-12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890010-877A-A844-9389-D2935CD9C7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718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2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emf"/><Relationship Id="rId4" Type="http://schemas.openxmlformats.org/officeDocument/2006/relationships/image" Target="../media/image1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emf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emf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2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2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a 16"/>
          <p:cNvGrpSpPr/>
          <p:nvPr userDrawn="1"/>
        </p:nvGrpSpPr>
        <p:grpSpPr>
          <a:xfrm>
            <a:off x="2963334" y="2645236"/>
            <a:ext cx="6265333" cy="2666121"/>
            <a:chOff x="2222500" y="2734221"/>
            <a:chExt cx="4699000" cy="2666121"/>
          </a:xfrm>
        </p:grpSpPr>
        <p:pic>
          <p:nvPicPr>
            <p:cNvPr id="10" name="Obraz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22500" y="2734221"/>
              <a:ext cx="431800" cy="571500"/>
            </a:xfrm>
            <a:prstGeom prst="rect">
              <a:avLst/>
            </a:prstGeom>
          </p:spPr>
        </p:pic>
        <p:pic>
          <p:nvPicPr>
            <p:cNvPr id="11" name="Obraz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6489700" y="4828842"/>
              <a:ext cx="431800" cy="571500"/>
            </a:xfrm>
            <a:prstGeom prst="rect">
              <a:avLst/>
            </a:prstGeom>
          </p:spPr>
        </p:pic>
      </p:grpSp>
      <p:cxnSp>
        <p:nvCxnSpPr>
          <p:cNvPr id="13" name="Łącznik prosty 11"/>
          <p:cNvCxnSpPr/>
          <p:nvPr userDrawn="1"/>
        </p:nvCxnSpPr>
        <p:spPr>
          <a:xfrm>
            <a:off x="675932" y="6237119"/>
            <a:ext cx="10837299" cy="0"/>
          </a:xfrm>
          <a:prstGeom prst="line">
            <a:avLst/>
          </a:prstGeom>
          <a:ln w="12700">
            <a:solidFill>
              <a:srgbClr val="82828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oleTekstowe 12"/>
          <p:cNvSpPr txBox="1"/>
          <p:nvPr userDrawn="1"/>
        </p:nvSpPr>
        <p:spPr>
          <a:xfrm>
            <a:off x="584347" y="6400145"/>
            <a:ext cx="22846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err="1">
                <a:solidFill>
                  <a:srgbClr val="828282"/>
                </a:solidFill>
              </a:rPr>
              <a:t>www.facebook.com</a:t>
            </a:r>
            <a:r>
              <a:rPr lang="pl-PL" sz="1000" dirty="0">
                <a:solidFill>
                  <a:srgbClr val="E81B29"/>
                </a:solidFill>
              </a:rPr>
              <a:t>/</a:t>
            </a:r>
            <a:r>
              <a:rPr lang="pl-PL" sz="1000" dirty="0" err="1">
                <a:solidFill>
                  <a:srgbClr val="E81B29"/>
                </a:solidFill>
              </a:rPr>
              <a:t>MNiSW</a:t>
            </a:r>
            <a:endParaRPr lang="pl-PL" sz="1000" dirty="0">
              <a:solidFill>
                <a:srgbClr val="E81B29"/>
              </a:solidFill>
            </a:endParaRPr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3539067" y="4316685"/>
            <a:ext cx="5113867" cy="558800"/>
            <a:chOff x="2435888" y="3442389"/>
            <a:chExt cx="3835400" cy="558800"/>
          </a:xfrm>
        </p:grpSpPr>
        <p:pic>
          <p:nvPicPr>
            <p:cNvPr id="16" name="Obraz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35888" y="3442389"/>
              <a:ext cx="3835400" cy="558800"/>
            </a:xfrm>
            <a:prstGeom prst="rect">
              <a:avLst/>
            </a:prstGeom>
          </p:spPr>
        </p:pic>
        <p:sp>
          <p:nvSpPr>
            <p:cNvPr id="17" name="PoleTekstowe 13"/>
            <p:cNvSpPr txBox="1"/>
            <p:nvPr/>
          </p:nvSpPr>
          <p:spPr>
            <a:xfrm>
              <a:off x="2727304" y="3541960"/>
              <a:ext cx="32445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400" dirty="0" err="1">
                  <a:solidFill>
                    <a:schemeClr val="bg1"/>
                  </a:solidFill>
                  <a:latin typeface="Helvetica"/>
                  <a:cs typeface="Helvetica"/>
                </a:rPr>
                <a:t>www.konstytucjadlanauki.gov.pl</a:t>
              </a:r>
              <a:endParaRPr lang="pl-PL" sz="1400" dirty="0">
                <a:solidFill>
                  <a:schemeClr val="bg1"/>
                </a:solidFill>
                <a:latin typeface="Helvetica"/>
                <a:cs typeface="Helvetica"/>
              </a:endParaRPr>
            </a:p>
          </p:txBody>
        </p:sp>
      </p:grpSp>
      <p:pic>
        <p:nvPicPr>
          <p:cNvPr id="18" name="Obraz 1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547534" y="2930985"/>
            <a:ext cx="5096933" cy="1143000"/>
          </a:xfrm>
          <a:prstGeom prst="rect">
            <a:avLst/>
          </a:prstGeom>
        </p:spPr>
      </p:pic>
      <p:pic>
        <p:nvPicPr>
          <p:cNvPr id="19" name="Picture 18" descr="MNiSW-kolor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262" y="6451245"/>
            <a:ext cx="1696969" cy="2520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="" xmlns:a16="http://schemas.microsoft.com/office/drawing/2014/main" id="{E4DBC0C4-5ECC-BE42-94EB-529FC93663B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396606" y="770481"/>
            <a:ext cx="5398789" cy="59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720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wa elementy zawartości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Łącznik prosty 7"/>
          <p:cNvCxnSpPr/>
          <p:nvPr userDrawn="1"/>
        </p:nvCxnSpPr>
        <p:spPr>
          <a:xfrm>
            <a:off x="675932" y="6237119"/>
            <a:ext cx="10837299" cy="0"/>
          </a:xfrm>
          <a:prstGeom prst="line">
            <a:avLst/>
          </a:prstGeom>
          <a:ln w="12700">
            <a:solidFill>
              <a:srgbClr val="B4B4B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ytuł 1"/>
          <p:cNvSpPr>
            <a:spLocks noGrp="1"/>
          </p:cNvSpPr>
          <p:nvPr>
            <p:ph type="title"/>
          </p:nvPr>
        </p:nvSpPr>
        <p:spPr>
          <a:xfrm>
            <a:off x="675933" y="455329"/>
            <a:ext cx="8828561" cy="412087"/>
          </a:xfrm>
        </p:spPr>
        <p:txBody>
          <a:bodyPr anchor="b">
            <a:noAutofit/>
          </a:bodyPr>
          <a:lstStyle>
            <a:lvl1pPr algn="l">
              <a:defRPr sz="2600" b="1">
                <a:solidFill>
                  <a:srgbClr val="040404"/>
                </a:solidFill>
                <a:latin typeface="Helvetica"/>
                <a:cs typeface="Helvetica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669966" y="1925489"/>
            <a:ext cx="623999" cy="108000"/>
            <a:chOff x="8132793" y="5607219"/>
            <a:chExt cx="427917" cy="108000"/>
          </a:xfrm>
        </p:grpSpPr>
        <p:sp>
          <p:nvSpPr>
            <p:cNvPr id="13" name="Rectangle 12"/>
            <p:cNvSpPr/>
            <p:nvPr userDrawn="1"/>
          </p:nvSpPr>
          <p:spPr>
            <a:xfrm>
              <a:off x="8132793" y="5607219"/>
              <a:ext cx="92931" cy="108000"/>
            </a:xfrm>
            <a:prstGeom prst="rect">
              <a:avLst/>
            </a:prstGeom>
            <a:solidFill>
              <a:srgbClr val="E81B29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8298853" y="5607219"/>
              <a:ext cx="92931" cy="108000"/>
            </a:xfrm>
            <a:prstGeom prst="rect">
              <a:avLst/>
            </a:prstGeom>
            <a:solidFill>
              <a:srgbClr val="E81B29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8467779" y="5607219"/>
              <a:ext cx="92931" cy="108000"/>
            </a:xfrm>
            <a:prstGeom prst="rect">
              <a:avLst/>
            </a:prstGeom>
            <a:solidFill>
              <a:srgbClr val="E81B29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pic>
        <p:nvPicPr>
          <p:cNvPr id="21" name="Obraz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10867087" y="4956979"/>
            <a:ext cx="575733" cy="571500"/>
          </a:xfrm>
          <a:prstGeom prst="rect">
            <a:avLst/>
          </a:prstGeom>
        </p:spPr>
      </p:pic>
      <p:sp>
        <p:nvSpPr>
          <p:cNvPr id="22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1548848" y="2261476"/>
            <a:ext cx="8983307" cy="2911203"/>
          </a:xfrm>
        </p:spPr>
        <p:txBody>
          <a:bodyPr>
            <a:normAutofit/>
          </a:bodyPr>
          <a:lstStyle>
            <a:lvl1pPr marL="284400" indent="-285750">
              <a:lnSpc>
                <a:spcPct val="120000"/>
              </a:lnSpc>
              <a:spcAft>
                <a:spcPts val="1000"/>
              </a:spcAft>
              <a:buSzPct val="60000"/>
              <a:buFontTx/>
              <a:buBlip>
                <a:blip r:embed="rId4"/>
              </a:buBlip>
              <a:defRPr sz="2100">
                <a:solidFill>
                  <a:srgbClr val="040404"/>
                </a:solidFill>
                <a:latin typeface="Helvetica Light"/>
                <a:cs typeface="Helvetica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pic>
        <p:nvPicPr>
          <p:cNvPr id="15" name="Picture 14" descr="MNiSW-kolor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82" y="6459558"/>
            <a:ext cx="1696969" cy="25200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="" xmlns:a16="http://schemas.microsoft.com/office/drawing/2014/main" id="{A55D8B5E-3EDA-224E-9EEF-8B5F239FF5D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766853" y="527148"/>
            <a:ext cx="1746377" cy="192987"/>
          </a:xfrm>
          <a:prstGeom prst="rect">
            <a:avLst/>
          </a:prstGeom>
        </p:spPr>
      </p:pic>
      <p:sp>
        <p:nvSpPr>
          <p:cNvPr id="16" name="Symbol zastępczy numeru slajdu 5">
            <a:extLst>
              <a:ext uri="{FF2B5EF4-FFF2-40B4-BE49-F238E27FC236}">
                <a16:creationId xmlns="" xmlns:a16="http://schemas.microsoft.com/office/drawing/2014/main" id="{00043BD1-5EA3-1442-B10B-98B7D2D73B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E0C11-EF55-6545-89EC-E302494CA4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7801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wa elementy zawartości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Łącznik prosty 7"/>
          <p:cNvCxnSpPr/>
          <p:nvPr userDrawn="1"/>
        </p:nvCxnSpPr>
        <p:spPr>
          <a:xfrm>
            <a:off x="675932" y="6237119"/>
            <a:ext cx="10837299" cy="0"/>
          </a:xfrm>
          <a:prstGeom prst="line">
            <a:avLst/>
          </a:prstGeom>
          <a:ln w="12700">
            <a:solidFill>
              <a:srgbClr val="B4B4B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ytuł 1"/>
          <p:cNvSpPr>
            <a:spLocks noGrp="1"/>
          </p:cNvSpPr>
          <p:nvPr>
            <p:ph type="title"/>
          </p:nvPr>
        </p:nvSpPr>
        <p:spPr>
          <a:xfrm>
            <a:off x="675933" y="455329"/>
            <a:ext cx="8828561" cy="412087"/>
          </a:xfrm>
        </p:spPr>
        <p:txBody>
          <a:bodyPr anchor="b">
            <a:noAutofit/>
          </a:bodyPr>
          <a:lstStyle>
            <a:lvl1pPr algn="l">
              <a:defRPr sz="2600" b="1">
                <a:solidFill>
                  <a:srgbClr val="040404"/>
                </a:solidFill>
                <a:latin typeface="Helvetica"/>
                <a:cs typeface="Helvetica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1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1548848" y="2261476"/>
            <a:ext cx="8983307" cy="2911203"/>
          </a:xfrm>
        </p:spPr>
        <p:txBody>
          <a:bodyPr>
            <a:normAutofit/>
          </a:bodyPr>
          <a:lstStyle>
            <a:lvl1pPr marL="284400" indent="-285750">
              <a:lnSpc>
                <a:spcPct val="120000"/>
              </a:lnSpc>
              <a:spcAft>
                <a:spcPts val="1000"/>
              </a:spcAft>
              <a:buSzPct val="60000"/>
              <a:buFontTx/>
              <a:buBlip>
                <a:blip r:embed="rId3"/>
              </a:buBlip>
              <a:defRPr sz="2100">
                <a:solidFill>
                  <a:srgbClr val="040404"/>
                </a:solidFill>
                <a:latin typeface="Helvetica Light"/>
                <a:cs typeface="Helvetica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pic>
        <p:nvPicPr>
          <p:cNvPr id="21" name="Obraz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10867087" y="4956979"/>
            <a:ext cx="575733" cy="571500"/>
          </a:xfrm>
          <a:prstGeom prst="rect">
            <a:avLst/>
          </a:prstGeom>
        </p:spPr>
      </p:pic>
      <p:pic>
        <p:nvPicPr>
          <p:cNvPr id="15" name="Obraz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5932" y="1925489"/>
            <a:ext cx="575733" cy="571500"/>
          </a:xfrm>
          <a:prstGeom prst="rect">
            <a:avLst/>
          </a:prstGeom>
        </p:spPr>
      </p:pic>
      <p:pic>
        <p:nvPicPr>
          <p:cNvPr id="12" name="Picture 11" descr="MNiSW-kolor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82" y="6459558"/>
            <a:ext cx="1696969" cy="25200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="" xmlns:a16="http://schemas.microsoft.com/office/drawing/2014/main" id="{3B5051D9-0C29-FC4F-875C-F475C146D24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766853" y="527148"/>
            <a:ext cx="1746377" cy="192987"/>
          </a:xfrm>
          <a:prstGeom prst="rect">
            <a:avLst/>
          </a:prstGeom>
        </p:spPr>
      </p:pic>
      <p:sp>
        <p:nvSpPr>
          <p:cNvPr id="9" name="Symbol zastępczy numeru slajdu 5">
            <a:extLst>
              <a:ext uri="{FF2B5EF4-FFF2-40B4-BE49-F238E27FC236}">
                <a16:creationId xmlns="" xmlns:a16="http://schemas.microsoft.com/office/drawing/2014/main" id="{FB969277-FB96-5A43-9AE8-352A1DABFB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E0C11-EF55-6545-89EC-E302494CA4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45825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3" descr="KDN-prezetacja-tlo-0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41"/>
            <a:ext cx="12192000" cy="6842760"/>
          </a:xfrm>
          <a:prstGeom prst="rect">
            <a:avLst/>
          </a:prstGeom>
        </p:spPr>
      </p:pic>
      <p:cxnSp>
        <p:nvCxnSpPr>
          <p:cNvPr id="9" name="Łącznik prosty 5"/>
          <p:cNvCxnSpPr/>
          <p:nvPr userDrawn="1"/>
        </p:nvCxnSpPr>
        <p:spPr>
          <a:xfrm>
            <a:off x="675932" y="6237119"/>
            <a:ext cx="1083729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upa 1"/>
          <p:cNvGrpSpPr/>
          <p:nvPr userDrawn="1"/>
        </p:nvGrpSpPr>
        <p:grpSpPr>
          <a:xfrm>
            <a:off x="675932" y="1573864"/>
            <a:ext cx="10837299" cy="4298213"/>
            <a:chOff x="506949" y="1573863"/>
            <a:chExt cx="8127974" cy="4298213"/>
          </a:xfrm>
        </p:grpSpPr>
        <p:pic>
          <p:nvPicPr>
            <p:cNvPr id="13" name="Obraz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6949" y="1573863"/>
              <a:ext cx="431800" cy="571500"/>
            </a:xfrm>
            <a:prstGeom prst="rect">
              <a:avLst/>
            </a:prstGeom>
          </p:spPr>
        </p:pic>
        <p:pic>
          <p:nvPicPr>
            <p:cNvPr id="14" name="Obraz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8203123" y="5300576"/>
              <a:ext cx="431800" cy="571500"/>
            </a:xfrm>
            <a:prstGeom prst="rect">
              <a:avLst/>
            </a:prstGeom>
          </p:spPr>
        </p:pic>
      </p:grpSp>
      <p:pic>
        <p:nvPicPr>
          <p:cNvPr id="16" name="Picture 15" descr="MNiSW-bial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93" y="6477786"/>
            <a:ext cx="1696969" cy="25200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="" xmlns:a16="http://schemas.microsoft.com/office/drawing/2014/main" id="{72E27C34-8A55-DF4B-BDCF-62301F2C96A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766853" y="527148"/>
            <a:ext cx="1746377" cy="192987"/>
          </a:xfrm>
          <a:prstGeom prst="rect">
            <a:avLst/>
          </a:prstGeom>
        </p:spPr>
      </p:pic>
      <p:sp>
        <p:nvSpPr>
          <p:cNvPr id="10" name="Symbol zastępczy numeru slajdu 5">
            <a:extLst>
              <a:ext uri="{FF2B5EF4-FFF2-40B4-BE49-F238E27FC236}">
                <a16:creationId xmlns="" xmlns:a16="http://schemas.microsoft.com/office/drawing/2014/main" id="{06187E90-6287-B444-93B0-CC54FC7369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53E0C11-EF55-6545-89EC-E302494CA4FA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721242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3" descr="KDN-prezetacja-tlo-05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1" name="Łącznik prosty 4"/>
          <p:cNvCxnSpPr/>
          <p:nvPr userDrawn="1"/>
        </p:nvCxnSpPr>
        <p:spPr>
          <a:xfrm>
            <a:off x="675932" y="6237119"/>
            <a:ext cx="1083729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Obraz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63334" y="2073735"/>
            <a:ext cx="575733" cy="571500"/>
          </a:xfrm>
          <a:prstGeom prst="rect">
            <a:avLst/>
          </a:prstGeom>
        </p:spPr>
      </p:pic>
      <p:pic>
        <p:nvPicPr>
          <p:cNvPr id="14" name="Obraz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652934" y="3731515"/>
            <a:ext cx="575733" cy="571500"/>
          </a:xfrm>
          <a:prstGeom prst="rect">
            <a:avLst/>
          </a:prstGeom>
        </p:spPr>
      </p:pic>
      <p:sp>
        <p:nvSpPr>
          <p:cNvPr id="21" name="Tytuł 1"/>
          <p:cNvSpPr>
            <a:spLocks noGrp="1"/>
          </p:cNvSpPr>
          <p:nvPr>
            <p:ph type="title"/>
          </p:nvPr>
        </p:nvSpPr>
        <p:spPr>
          <a:xfrm>
            <a:off x="3427176" y="2604005"/>
            <a:ext cx="5535480" cy="1143000"/>
          </a:xfrm>
        </p:spPr>
        <p:txBody>
          <a:bodyPr>
            <a:normAutofit/>
          </a:bodyPr>
          <a:lstStyle>
            <a:lvl1pPr algn="l">
              <a:defRPr sz="4200" b="1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pic>
        <p:nvPicPr>
          <p:cNvPr id="12" name="Picture 11" descr="MNiSW-bial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93" y="6477786"/>
            <a:ext cx="1696969" cy="252000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="" xmlns:a16="http://schemas.microsoft.com/office/drawing/2014/main" id="{2B27D212-0E4D-BA4A-991C-D2E12628B43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766855" y="527148"/>
            <a:ext cx="1746373" cy="192987"/>
          </a:xfrm>
          <a:prstGeom prst="rect">
            <a:avLst/>
          </a:prstGeom>
        </p:spPr>
      </p:pic>
      <p:sp>
        <p:nvSpPr>
          <p:cNvPr id="9" name="Symbol zastępczy numeru slajdu 5">
            <a:extLst>
              <a:ext uri="{FF2B5EF4-FFF2-40B4-BE49-F238E27FC236}">
                <a16:creationId xmlns="" xmlns:a16="http://schemas.microsoft.com/office/drawing/2014/main" id="{80D719C0-4287-0441-9888-748E0BAE3C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53E0C11-EF55-6545-89EC-E302494CA4FA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940380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Tytuł 1"/>
          <p:cNvSpPr>
            <a:spLocks noGrp="1"/>
          </p:cNvSpPr>
          <p:nvPr>
            <p:ph type="title"/>
          </p:nvPr>
        </p:nvSpPr>
        <p:spPr>
          <a:xfrm>
            <a:off x="3427176" y="2604005"/>
            <a:ext cx="5535480" cy="1143000"/>
          </a:xfrm>
        </p:spPr>
        <p:txBody>
          <a:bodyPr>
            <a:normAutofit/>
          </a:bodyPr>
          <a:lstStyle>
            <a:lvl1pPr algn="l">
              <a:defRPr sz="4200" b="1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</p:spTree>
    <p:extLst>
      <p:ext uri="{BB962C8B-B14F-4D97-AF65-F5344CB8AC3E}">
        <p14:creationId xmlns:p14="http://schemas.microsoft.com/office/powerpoint/2010/main" val="4047263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cxnSp>
        <p:nvCxnSpPr>
          <p:cNvPr id="11" name="Łącznik prosty 4"/>
          <p:cNvCxnSpPr/>
          <p:nvPr userDrawn="1"/>
        </p:nvCxnSpPr>
        <p:spPr>
          <a:xfrm>
            <a:off x="675932" y="6237119"/>
            <a:ext cx="1083729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Obraz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63334" y="2073735"/>
            <a:ext cx="575733" cy="571500"/>
          </a:xfrm>
          <a:prstGeom prst="rect">
            <a:avLst/>
          </a:prstGeom>
        </p:spPr>
      </p:pic>
      <p:pic>
        <p:nvPicPr>
          <p:cNvPr id="14" name="Obraz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8652934" y="3731515"/>
            <a:ext cx="575733" cy="571500"/>
          </a:xfrm>
          <a:prstGeom prst="rect">
            <a:avLst/>
          </a:prstGeom>
        </p:spPr>
      </p:pic>
      <p:pic>
        <p:nvPicPr>
          <p:cNvPr id="15" name="Obraz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98164" y="528158"/>
            <a:ext cx="2015067" cy="190500"/>
          </a:xfrm>
          <a:prstGeom prst="rect">
            <a:avLst/>
          </a:prstGeom>
        </p:spPr>
      </p:pic>
      <p:sp>
        <p:nvSpPr>
          <p:cNvPr id="21" name="Tytuł 1"/>
          <p:cNvSpPr>
            <a:spLocks noGrp="1"/>
          </p:cNvSpPr>
          <p:nvPr>
            <p:ph type="title"/>
          </p:nvPr>
        </p:nvSpPr>
        <p:spPr>
          <a:xfrm>
            <a:off x="3427176" y="2604005"/>
            <a:ext cx="5535480" cy="1143000"/>
          </a:xfrm>
        </p:spPr>
        <p:txBody>
          <a:bodyPr>
            <a:normAutofit/>
          </a:bodyPr>
          <a:lstStyle>
            <a:lvl1pPr algn="l">
              <a:defRPr sz="4200" b="1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pic>
        <p:nvPicPr>
          <p:cNvPr id="12" name="Picture 11" descr="MNiSW-bial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93" y="6477786"/>
            <a:ext cx="1696969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6256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ównani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63334" y="2073735"/>
            <a:ext cx="575733" cy="571500"/>
          </a:xfrm>
          <a:prstGeom prst="rect">
            <a:avLst/>
          </a:prstGeom>
        </p:spPr>
      </p:pic>
      <p:pic>
        <p:nvPicPr>
          <p:cNvPr id="14" name="Obraz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652934" y="3731515"/>
            <a:ext cx="575733" cy="571500"/>
          </a:xfrm>
          <a:prstGeom prst="rect">
            <a:avLst/>
          </a:prstGeom>
        </p:spPr>
      </p:pic>
      <p:sp>
        <p:nvSpPr>
          <p:cNvPr id="21" name="Tytuł 1"/>
          <p:cNvSpPr>
            <a:spLocks noGrp="1"/>
          </p:cNvSpPr>
          <p:nvPr>
            <p:ph type="title"/>
          </p:nvPr>
        </p:nvSpPr>
        <p:spPr>
          <a:xfrm>
            <a:off x="3427176" y="2604005"/>
            <a:ext cx="5535480" cy="1143000"/>
          </a:xfrm>
        </p:spPr>
        <p:txBody>
          <a:bodyPr>
            <a:normAutofit/>
          </a:bodyPr>
          <a:lstStyle>
            <a:lvl1pPr algn="l">
              <a:defRPr sz="4200" b="1">
                <a:solidFill>
                  <a:srgbClr val="040404"/>
                </a:solidFill>
                <a:latin typeface="Helvetica"/>
                <a:cs typeface="Helvetica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cxnSp>
        <p:nvCxnSpPr>
          <p:cNvPr id="17" name="Łącznik prosty 7"/>
          <p:cNvCxnSpPr/>
          <p:nvPr userDrawn="1"/>
        </p:nvCxnSpPr>
        <p:spPr>
          <a:xfrm>
            <a:off x="675932" y="6237119"/>
            <a:ext cx="10837299" cy="0"/>
          </a:xfrm>
          <a:prstGeom prst="line">
            <a:avLst/>
          </a:prstGeom>
          <a:ln w="12700">
            <a:solidFill>
              <a:srgbClr val="B4B4B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MNiSW-kolor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82" y="6459558"/>
            <a:ext cx="1696969" cy="25200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="" xmlns:a16="http://schemas.microsoft.com/office/drawing/2014/main" id="{E2BF7FD3-1847-294A-B73C-65B7F028B91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766853" y="527148"/>
            <a:ext cx="1746377" cy="192987"/>
          </a:xfrm>
          <a:prstGeom prst="rect">
            <a:avLst/>
          </a:prstGeom>
        </p:spPr>
      </p:pic>
      <p:sp>
        <p:nvSpPr>
          <p:cNvPr id="10" name="Symbol zastępczy numeru slajdu 5">
            <a:extLst>
              <a:ext uri="{FF2B5EF4-FFF2-40B4-BE49-F238E27FC236}">
                <a16:creationId xmlns="" xmlns:a16="http://schemas.microsoft.com/office/drawing/2014/main" id="{15B2B368-E70F-2244-B37B-06D9060ADA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E0C11-EF55-6545-89EC-E302494CA4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14668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orównani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ytuł 1"/>
          <p:cNvSpPr>
            <a:spLocks noGrp="1"/>
          </p:cNvSpPr>
          <p:nvPr>
            <p:ph type="title"/>
          </p:nvPr>
        </p:nvSpPr>
        <p:spPr>
          <a:xfrm>
            <a:off x="675932" y="1999895"/>
            <a:ext cx="10837299" cy="1143000"/>
          </a:xfrm>
        </p:spPr>
        <p:txBody>
          <a:bodyPr>
            <a:noAutofit/>
          </a:bodyPr>
          <a:lstStyle>
            <a:lvl1pPr algn="ctr">
              <a:defRPr sz="4000" b="1">
                <a:solidFill>
                  <a:srgbClr val="040404"/>
                </a:solidFill>
                <a:latin typeface="Helvetica"/>
                <a:cs typeface="Helvetica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cxnSp>
        <p:nvCxnSpPr>
          <p:cNvPr id="17" name="Łącznik prosty 7"/>
          <p:cNvCxnSpPr/>
          <p:nvPr userDrawn="1"/>
        </p:nvCxnSpPr>
        <p:spPr>
          <a:xfrm>
            <a:off x="675932" y="6237119"/>
            <a:ext cx="10837299" cy="0"/>
          </a:xfrm>
          <a:prstGeom prst="line">
            <a:avLst/>
          </a:prstGeom>
          <a:ln w="12700">
            <a:solidFill>
              <a:srgbClr val="B4B4B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675932" y="4305306"/>
            <a:ext cx="10837299" cy="1420813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latin typeface="Helvetica Light"/>
                <a:cs typeface="Helvetica Light"/>
              </a:defRPr>
            </a:lvl1pPr>
            <a:lvl2pPr marL="457200" indent="0" algn="ctr">
              <a:buNone/>
              <a:defRPr sz="1000">
                <a:latin typeface="Helvetica Light"/>
                <a:cs typeface="Helvetica Light"/>
              </a:defRPr>
            </a:lvl2pPr>
            <a:lvl3pPr marL="914400" indent="0" algn="ctr">
              <a:buNone/>
              <a:defRPr sz="1000">
                <a:latin typeface="Helvetica Light"/>
                <a:cs typeface="Helvetica Light"/>
              </a:defRPr>
            </a:lvl3pPr>
            <a:lvl4pPr marL="1371600" indent="0" algn="ctr">
              <a:buNone/>
              <a:defRPr sz="1000">
                <a:latin typeface="Helvetica Light"/>
                <a:cs typeface="Helvetica Light"/>
              </a:defRPr>
            </a:lvl4pPr>
            <a:lvl5pPr marL="1828800" indent="0" algn="ctr">
              <a:buNone/>
              <a:defRPr sz="1000">
                <a:latin typeface="Helvetica Light"/>
                <a:cs typeface="Helvetica Light"/>
              </a:defRPr>
            </a:lvl5pPr>
          </a:lstStyle>
          <a:p>
            <a:pPr lvl="0"/>
            <a:r>
              <a:rPr lang="pl-PL"/>
              <a:t>Click to edit Master text styles</a:t>
            </a:r>
          </a:p>
          <a:p>
            <a:pPr lvl="1"/>
            <a:r>
              <a:rPr lang="pl-PL"/>
              <a:t>Second level</a:t>
            </a:r>
          </a:p>
          <a:p>
            <a:pPr lvl="2"/>
            <a:r>
              <a:rPr lang="pl-PL"/>
              <a:t>Third level</a:t>
            </a:r>
          </a:p>
          <a:p>
            <a:pPr lvl="3"/>
            <a:r>
              <a:rPr lang="pl-PL"/>
              <a:t>Fourth level</a:t>
            </a:r>
          </a:p>
          <a:p>
            <a:pPr lvl="4"/>
            <a:r>
              <a:rPr lang="pl-PL"/>
              <a:t>Fifth level</a:t>
            </a:r>
            <a:endParaRPr lang="en-US"/>
          </a:p>
        </p:txBody>
      </p:sp>
      <p:sp>
        <p:nvSpPr>
          <p:cNvPr id="15" name="PoleTekstowe 12"/>
          <p:cNvSpPr txBox="1"/>
          <p:nvPr userDrawn="1"/>
        </p:nvSpPr>
        <p:spPr>
          <a:xfrm>
            <a:off x="584347" y="6400145"/>
            <a:ext cx="22846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err="1">
                <a:solidFill>
                  <a:srgbClr val="828282"/>
                </a:solidFill>
              </a:rPr>
              <a:t>www.facebook.com</a:t>
            </a:r>
            <a:r>
              <a:rPr lang="pl-PL" sz="1000" dirty="0">
                <a:solidFill>
                  <a:srgbClr val="E81B29"/>
                </a:solidFill>
              </a:rPr>
              <a:t>/</a:t>
            </a:r>
            <a:r>
              <a:rPr lang="pl-PL" sz="1000" dirty="0" err="1">
                <a:solidFill>
                  <a:srgbClr val="E81B29"/>
                </a:solidFill>
              </a:rPr>
              <a:t>MNiSW</a:t>
            </a:r>
            <a:endParaRPr lang="pl-PL" sz="1000" dirty="0">
              <a:solidFill>
                <a:srgbClr val="E81B29"/>
              </a:solidFill>
            </a:endParaRPr>
          </a:p>
        </p:txBody>
      </p:sp>
      <p:pic>
        <p:nvPicPr>
          <p:cNvPr id="8" name="Picture 7" descr="MNiSW-kolor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262" y="6451245"/>
            <a:ext cx="1696969" cy="2520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="" xmlns:a16="http://schemas.microsoft.com/office/drawing/2014/main" id="{D41947CC-51A8-024E-92D5-CE98ECDB009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16298" y="3856818"/>
            <a:ext cx="1746377" cy="19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227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tytułowy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a 16"/>
          <p:cNvGrpSpPr/>
          <p:nvPr userDrawn="1"/>
        </p:nvGrpSpPr>
        <p:grpSpPr>
          <a:xfrm>
            <a:off x="2963334" y="2645236"/>
            <a:ext cx="6265333" cy="2666121"/>
            <a:chOff x="2222500" y="2734221"/>
            <a:chExt cx="4699000" cy="2666121"/>
          </a:xfrm>
        </p:grpSpPr>
        <p:pic>
          <p:nvPicPr>
            <p:cNvPr id="10" name="Obraz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22500" y="2734221"/>
              <a:ext cx="431800" cy="571500"/>
            </a:xfrm>
            <a:prstGeom prst="rect">
              <a:avLst/>
            </a:prstGeom>
          </p:spPr>
        </p:pic>
        <p:pic>
          <p:nvPicPr>
            <p:cNvPr id="11" name="Obraz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6489700" y="4828842"/>
              <a:ext cx="431800" cy="571500"/>
            </a:xfrm>
            <a:prstGeom prst="rect">
              <a:avLst/>
            </a:prstGeom>
          </p:spPr>
        </p:pic>
      </p:grpSp>
      <p:cxnSp>
        <p:nvCxnSpPr>
          <p:cNvPr id="13" name="Łącznik prosty 11"/>
          <p:cNvCxnSpPr/>
          <p:nvPr userDrawn="1"/>
        </p:nvCxnSpPr>
        <p:spPr>
          <a:xfrm>
            <a:off x="675932" y="6237119"/>
            <a:ext cx="10837299" cy="0"/>
          </a:xfrm>
          <a:prstGeom prst="line">
            <a:avLst/>
          </a:prstGeom>
          <a:ln w="12700">
            <a:solidFill>
              <a:srgbClr val="82828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oleTekstowe 12"/>
          <p:cNvSpPr txBox="1"/>
          <p:nvPr userDrawn="1"/>
        </p:nvSpPr>
        <p:spPr>
          <a:xfrm>
            <a:off x="584347" y="6400145"/>
            <a:ext cx="22846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err="1">
                <a:solidFill>
                  <a:srgbClr val="828282"/>
                </a:solidFill>
              </a:rPr>
              <a:t>www.facebook.com</a:t>
            </a:r>
            <a:r>
              <a:rPr lang="pl-PL" sz="1000" dirty="0">
                <a:solidFill>
                  <a:srgbClr val="E81B29"/>
                </a:solidFill>
              </a:rPr>
              <a:t>/</a:t>
            </a:r>
            <a:r>
              <a:rPr lang="pl-PL" sz="1000" dirty="0" err="1">
                <a:solidFill>
                  <a:srgbClr val="E81B29"/>
                </a:solidFill>
              </a:rPr>
              <a:t>MNiSW</a:t>
            </a:r>
            <a:endParaRPr lang="pl-PL" sz="1000" dirty="0">
              <a:solidFill>
                <a:srgbClr val="E81B29"/>
              </a:solidFill>
            </a:endParaRPr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3539067" y="4316685"/>
            <a:ext cx="5113867" cy="558800"/>
            <a:chOff x="2435888" y="3442389"/>
            <a:chExt cx="3835400" cy="558800"/>
          </a:xfrm>
        </p:grpSpPr>
        <p:pic>
          <p:nvPicPr>
            <p:cNvPr id="16" name="Obraz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35888" y="3442389"/>
              <a:ext cx="3835400" cy="558800"/>
            </a:xfrm>
            <a:prstGeom prst="rect">
              <a:avLst/>
            </a:prstGeom>
          </p:spPr>
        </p:pic>
        <p:sp>
          <p:nvSpPr>
            <p:cNvPr id="17" name="PoleTekstowe 13"/>
            <p:cNvSpPr txBox="1"/>
            <p:nvPr/>
          </p:nvSpPr>
          <p:spPr>
            <a:xfrm>
              <a:off x="2727304" y="3541960"/>
              <a:ext cx="32445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400" dirty="0" err="1">
                  <a:solidFill>
                    <a:schemeClr val="bg1"/>
                  </a:solidFill>
                  <a:latin typeface="Helvetica"/>
                  <a:cs typeface="Helvetica"/>
                </a:rPr>
                <a:t>www.konstytucjadlanauki.gov.pl</a:t>
              </a:r>
              <a:endParaRPr lang="pl-PL" sz="1400" dirty="0">
                <a:solidFill>
                  <a:schemeClr val="bg1"/>
                </a:solidFill>
                <a:latin typeface="Helvetica"/>
                <a:cs typeface="Helvetica"/>
              </a:endParaRPr>
            </a:p>
          </p:txBody>
        </p:sp>
      </p:grpSp>
      <p:sp>
        <p:nvSpPr>
          <p:cNvPr id="19" name="Tytuł 1"/>
          <p:cNvSpPr>
            <a:spLocks noGrp="1"/>
          </p:cNvSpPr>
          <p:nvPr>
            <p:ph type="title"/>
          </p:nvPr>
        </p:nvSpPr>
        <p:spPr>
          <a:xfrm>
            <a:off x="3427176" y="2604005"/>
            <a:ext cx="5535480" cy="1143000"/>
          </a:xfrm>
        </p:spPr>
        <p:txBody>
          <a:bodyPr>
            <a:normAutofit/>
          </a:bodyPr>
          <a:lstStyle>
            <a:lvl1pPr algn="l">
              <a:defRPr sz="4200" b="1">
                <a:solidFill>
                  <a:srgbClr val="040404"/>
                </a:solidFill>
                <a:latin typeface="Helvetica"/>
                <a:cs typeface="Helvetica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pic>
        <p:nvPicPr>
          <p:cNvPr id="20" name="Picture 19" descr="MNiSW-kolor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262" y="6451245"/>
            <a:ext cx="1696969" cy="252000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="" xmlns:a16="http://schemas.microsoft.com/office/drawing/2014/main" id="{6FF1D176-DD22-F44D-935C-90B3629B385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396606" y="770481"/>
            <a:ext cx="5398789" cy="59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946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13" descr="KDN-prezetacja-tlo-0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5" y="15486"/>
            <a:ext cx="12192000" cy="6842760"/>
          </a:xfrm>
          <a:prstGeom prst="rect">
            <a:avLst/>
          </a:prstGeom>
        </p:spPr>
      </p:pic>
      <p:pic>
        <p:nvPicPr>
          <p:cNvPr id="8" name="Obraz 12" descr="zdjecie-Gowin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37995" cy="6858000"/>
          </a:xfrm>
          <a:prstGeom prst="rect">
            <a:avLst/>
          </a:prstGeom>
        </p:spPr>
      </p:pic>
      <p:sp>
        <p:nvSpPr>
          <p:cNvPr id="14" name="Tytuł 1"/>
          <p:cNvSpPr>
            <a:spLocks noGrp="1"/>
          </p:cNvSpPr>
          <p:nvPr>
            <p:ph type="title"/>
          </p:nvPr>
        </p:nvSpPr>
        <p:spPr>
          <a:xfrm>
            <a:off x="5924459" y="1948865"/>
            <a:ext cx="5101684" cy="1162050"/>
          </a:xfrm>
        </p:spPr>
        <p:txBody>
          <a:bodyPr anchor="b">
            <a:normAutofit/>
          </a:bodyPr>
          <a:lstStyle>
            <a:lvl1pPr algn="l">
              <a:defRPr sz="2500" b="1">
                <a:solidFill>
                  <a:srgbClr val="040404"/>
                </a:solidFill>
                <a:latin typeface="Helvetica"/>
                <a:cs typeface="Helvetica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16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924459" y="3010836"/>
            <a:ext cx="5101684" cy="120232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rgbClr val="040404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7" name="Symbol zastępczy tekstu 3"/>
          <p:cNvSpPr>
            <a:spLocks noGrp="1"/>
          </p:cNvSpPr>
          <p:nvPr>
            <p:ph type="body" sz="half" idx="10"/>
          </p:nvPr>
        </p:nvSpPr>
        <p:spPr>
          <a:xfrm>
            <a:off x="5924459" y="4151200"/>
            <a:ext cx="5101684" cy="2462840"/>
          </a:xfrm>
        </p:spPr>
        <p:txBody>
          <a:bodyPr/>
          <a:lstStyle>
            <a:lvl1pPr marL="212400" indent="-285750">
              <a:lnSpc>
                <a:spcPct val="120000"/>
              </a:lnSpc>
              <a:spcAft>
                <a:spcPts val="1000"/>
              </a:spcAft>
              <a:buSzPct val="80000"/>
              <a:buFontTx/>
              <a:buBlip>
                <a:blip r:embed="rId4"/>
              </a:buBlip>
              <a:defRPr sz="1300">
                <a:solidFill>
                  <a:srgbClr val="040404"/>
                </a:solidFill>
                <a:latin typeface="Helvetica Light"/>
                <a:cs typeface="Helvetica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="" xmlns:a16="http://schemas.microsoft.com/office/drawing/2014/main" id="{FB309307-2EE8-9F40-BCB1-EA990A1920C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766853" y="527148"/>
            <a:ext cx="1746377" cy="192987"/>
          </a:xfrm>
          <a:prstGeom prst="rect">
            <a:avLst/>
          </a:prstGeom>
        </p:spPr>
      </p:pic>
      <p:sp>
        <p:nvSpPr>
          <p:cNvPr id="9" name="Symbol zastępczy numeru slajdu 5">
            <a:extLst>
              <a:ext uri="{FF2B5EF4-FFF2-40B4-BE49-F238E27FC236}">
                <a16:creationId xmlns="" xmlns:a16="http://schemas.microsoft.com/office/drawing/2014/main" id="{926AE4F1-25AF-7640-840D-1CBB1459DD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E0C11-EF55-6545-89EC-E302494CA4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2241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ytuł 1"/>
          <p:cNvSpPr>
            <a:spLocks noGrp="1"/>
          </p:cNvSpPr>
          <p:nvPr>
            <p:ph type="title"/>
          </p:nvPr>
        </p:nvSpPr>
        <p:spPr>
          <a:xfrm>
            <a:off x="5924459" y="1948865"/>
            <a:ext cx="5101684" cy="1162050"/>
          </a:xfrm>
        </p:spPr>
        <p:txBody>
          <a:bodyPr anchor="b">
            <a:normAutofit/>
          </a:bodyPr>
          <a:lstStyle>
            <a:lvl1pPr algn="l">
              <a:defRPr sz="2500" b="1">
                <a:solidFill>
                  <a:srgbClr val="040404"/>
                </a:solidFill>
                <a:latin typeface="Helvetica"/>
                <a:cs typeface="Helvetica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16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924459" y="3010836"/>
            <a:ext cx="5101684" cy="120232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rgbClr val="040404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7" name="Symbol zastępczy tekstu 3"/>
          <p:cNvSpPr>
            <a:spLocks noGrp="1"/>
          </p:cNvSpPr>
          <p:nvPr>
            <p:ph type="body" sz="half" idx="10"/>
          </p:nvPr>
        </p:nvSpPr>
        <p:spPr>
          <a:xfrm>
            <a:off x="5924459" y="4151200"/>
            <a:ext cx="5101684" cy="2462840"/>
          </a:xfrm>
        </p:spPr>
        <p:txBody>
          <a:bodyPr/>
          <a:lstStyle>
            <a:lvl1pPr marL="212400" indent="-285750">
              <a:lnSpc>
                <a:spcPct val="120000"/>
              </a:lnSpc>
              <a:spcAft>
                <a:spcPts val="1000"/>
              </a:spcAft>
              <a:buSzPct val="80000"/>
              <a:buFontTx/>
              <a:buBlip>
                <a:blip r:embed="rId2"/>
              </a:buBlip>
              <a:defRPr sz="1300">
                <a:solidFill>
                  <a:srgbClr val="040404"/>
                </a:solidFill>
                <a:latin typeface="Helvetica Light"/>
                <a:cs typeface="Helvetica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239000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Obraz 8">
            <a:extLst>
              <a:ext uri="{FF2B5EF4-FFF2-40B4-BE49-F238E27FC236}">
                <a16:creationId xmlns="" xmlns:a16="http://schemas.microsoft.com/office/drawing/2014/main" id="{7033066C-A68B-B343-9171-22C49545EF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66853" y="527148"/>
            <a:ext cx="1746377" cy="192987"/>
          </a:xfrm>
          <a:prstGeom prst="rect">
            <a:avLst/>
          </a:prstGeom>
        </p:spPr>
      </p:pic>
      <p:sp>
        <p:nvSpPr>
          <p:cNvPr id="8" name="Symbol zastępczy numeru slajdu 5">
            <a:extLst>
              <a:ext uri="{FF2B5EF4-FFF2-40B4-BE49-F238E27FC236}">
                <a16:creationId xmlns="" xmlns:a16="http://schemas.microsoft.com/office/drawing/2014/main" id="{A28EB8A5-C13D-3D49-BF0E-E6FE396C4A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E0C11-EF55-6545-89EC-E302494CA4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0242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wa elementy zawartości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Łącznik prosty 7"/>
          <p:cNvCxnSpPr/>
          <p:nvPr userDrawn="1"/>
        </p:nvCxnSpPr>
        <p:spPr>
          <a:xfrm>
            <a:off x="675932" y="6237119"/>
            <a:ext cx="10837299" cy="0"/>
          </a:xfrm>
          <a:prstGeom prst="line">
            <a:avLst/>
          </a:prstGeom>
          <a:ln w="12700">
            <a:solidFill>
              <a:srgbClr val="B4B4B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ytuł 1"/>
          <p:cNvSpPr>
            <a:spLocks noGrp="1"/>
          </p:cNvSpPr>
          <p:nvPr>
            <p:ph type="title"/>
          </p:nvPr>
        </p:nvSpPr>
        <p:spPr>
          <a:xfrm>
            <a:off x="675933" y="455329"/>
            <a:ext cx="8828561" cy="412087"/>
          </a:xfrm>
        </p:spPr>
        <p:txBody>
          <a:bodyPr anchor="b">
            <a:noAutofit/>
          </a:bodyPr>
          <a:lstStyle>
            <a:lvl1pPr algn="l">
              <a:defRPr sz="2600" b="1">
                <a:solidFill>
                  <a:srgbClr val="040404"/>
                </a:solidFill>
                <a:latin typeface="Helvetica"/>
                <a:cs typeface="Helvetica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12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75932" y="1473985"/>
            <a:ext cx="10837299" cy="120232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600" b="1">
                <a:solidFill>
                  <a:srgbClr val="040404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3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675932" y="3491011"/>
            <a:ext cx="10837299" cy="2333054"/>
          </a:xfrm>
        </p:spPr>
        <p:txBody>
          <a:bodyPr/>
          <a:lstStyle>
            <a:lvl1pPr marL="212400" indent="-285750">
              <a:lnSpc>
                <a:spcPct val="120000"/>
              </a:lnSpc>
              <a:spcAft>
                <a:spcPts val="1000"/>
              </a:spcAft>
              <a:buSzPct val="80000"/>
              <a:buFontTx/>
              <a:buBlip>
                <a:blip r:embed="rId3"/>
              </a:buBlip>
              <a:defRPr sz="1300">
                <a:solidFill>
                  <a:srgbClr val="040404"/>
                </a:solidFill>
                <a:latin typeface="Helvetica Light"/>
                <a:cs typeface="Helvetica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pic>
        <p:nvPicPr>
          <p:cNvPr id="15" name="Picture 14" descr="MNiSW-kolor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82" y="6459558"/>
            <a:ext cx="1696969" cy="25200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="" xmlns:a16="http://schemas.microsoft.com/office/drawing/2014/main" id="{8B044F2D-A4FB-D54F-A9A5-49F8BB47D79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766853" y="527148"/>
            <a:ext cx="1746377" cy="192987"/>
          </a:xfrm>
          <a:prstGeom prst="rect">
            <a:avLst/>
          </a:prstGeom>
        </p:spPr>
      </p:pic>
      <p:sp>
        <p:nvSpPr>
          <p:cNvPr id="9" name="Symbol zastępczy numeru slajdu 5">
            <a:extLst>
              <a:ext uri="{FF2B5EF4-FFF2-40B4-BE49-F238E27FC236}">
                <a16:creationId xmlns="" xmlns:a16="http://schemas.microsoft.com/office/drawing/2014/main" id="{FC573598-98C3-5F4B-9969-0F7EEA5595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E0C11-EF55-6545-89EC-E302494CA4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86836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elementy zawartości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Łącznik prosty 7"/>
          <p:cNvCxnSpPr/>
          <p:nvPr userDrawn="1"/>
        </p:nvCxnSpPr>
        <p:spPr>
          <a:xfrm>
            <a:off x="675932" y="6237119"/>
            <a:ext cx="10837299" cy="0"/>
          </a:xfrm>
          <a:prstGeom prst="line">
            <a:avLst/>
          </a:prstGeom>
          <a:ln w="12700">
            <a:solidFill>
              <a:srgbClr val="B4B4B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Picture Placeholder 20"/>
          <p:cNvSpPr>
            <a:spLocks noGrp="1"/>
          </p:cNvSpPr>
          <p:nvPr>
            <p:ph type="pic" sz="quarter" idx="10"/>
          </p:nvPr>
        </p:nvSpPr>
        <p:spPr>
          <a:xfrm>
            <a:off x="6172201" y="1471613"/>
            <a:ext cx="5340351" cy="4406900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Tytuł 1"/>
          <p:cNvSpPr>
            <a:spLocks noGrp="1"/>
          </p:cNvSpPr>
          <p:nvPr>
            <p:ph type="title"/>
          </p:nvPr>
        </p:nvSpPr>
        <p:spPr>
          <a:xfrm>
            <a:off x="675933" y="1208283"/>
            <a:ext cx="5101684" cy="1162050"/>
          </a:xfrm>
        </p:spPr>
        <p:txBody>
          <a:bodyPr anchor="b">
            <a:normAutofit/>
          </a:bodyPr>
          <a:lstStyle>
            <a:lvl1pPr algn="l">
              <a:defRPr sz="2500" b="1">
                <a:solidFill>
                  <a:srgbClr val="040404"/>
                </a:solidFill>
                <a:latin typeface="Helvetica"/>
                <a:cs typeface="Helvetica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28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75933" y="2370334"/>
            <a:ext cx="5101684" cy="120232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rgbClr val="040404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29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675933" y="3491011"/>
            <a:ext cx="5101684" cy="2333054"/>
          </a:xfrm>
        </p:spPr>
        <p:txBody>
          <a:bodyPr/>
          <a:lstStyle>
            <a:lvl1pPr marL="212400" indent="-285750">
              <a:lnSpc>
                <a:spcPct val="120000"/>
              </a:lnSpc>
              <a:spcAft>
                <a:spcPts val="1000"/>
              </a:spcAft>
              <a:buSzPct val="80000"/>
              <a:buFontTx/>
              <a:buBlip>
                <a:blip r:embed="rId3"/>
              </a:buBlip>
              <a:defRPr sz="1300">
                <a:solidFill>
                  <a:srgbClr val="040404"/>
                </a:solidFill>
                <a:latin typeface="Helvetica Light"/>
                <a:cs typeface="Helvetica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pic>
        <p:nvPicPr>
          <p:cNvPr id="12" name="Picture 11" descr="MNiSW-kolor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82" y="6459558"/>
            <a:ext cx="1696969" cy="25200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="" xmlns:a16="http://schemas.microsoft.com/office/drawing/2014/main" id="{AC482825-6F2D-7744-80BF-AA1CEBE8409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766853" y="527148"/>
            <a:ext cx="1746377" cy="192987"/>
          </a:xfrm>
          <a:prstGeom prst="rect">
            <a:avLst/>
          </a:prstGeom>
        </p:spPr>
      </p:pic>
      <p:sp>
        <p:nvSpPr>
          <p:cNvPr id="9" name="Symbol zastępczy numeru slajdu 5">
            <a:extLst>
              <a:ext uri="{FF2B5EF4-FFF2-40B4-BE49-F238E27FC236}">
                <a16:creationId xmlns="" xmlns:a16="http://schemas.microsoft.com/office/drawing/2014/main" id="{7C642A37-5508-FE47-8510-1B04121A21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E0C11-EF55-6545-89EC-E302494CA4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69802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wa elementy zawartości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Łącznik prosty 7"/>
          <p:cNvCxnSpPr/>
          <p:nvPr userDrawn="1"/>
        </p:nvCxnSpPr>
        <p:spPr>
          <a:xfrm>
            <a:off x="675932" y="6237119"/>
            <a:ext cx="10837299" cy="0"/>
          </a:xfrm>
          <a:prstGeom prst="line">
            <a:avLst/>
          </a:prstGeom>
          <a:ln w="12700">
            <a:solidFill>
              <a:srgbClr val="B4B4B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Picture Placeholder 20"/>
          <p:cNvSpPr>
            <a:spLocks noGrp="1"/>
          </p:cNvSpPr>
          <p:nvPr>
            <p:ph type="pic" sz="quarter" idx="10"/>
          </p:nvPr>
        </p:nvSpPr>
        <p:spPr>
          <a:xfrm>
            <a:off x="7165989" y="2292885"/>
            <a:ext cx="3937697" cy="2912461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Tytuł 1"/>
          <p:cNvSpPr>
            <a:spLocks noGrp="1"/>
          </p:cNvSpPr>
          <p:nvPr>
            <p:ph type="title" hasCustomPrompt="1"/>
          </p:nvPr>
        </p:nvSpPr>
        <p:spPr>
          <a:xfrm>
            <a:off x="675933" y="455329"/>
            <a:ext cx="8828561" cy="412087"/>
          </a:xfrm>
        </p:spPr>
        <p:txBody>
          <a:bodyPr anchor="b">
            <a:noAutofit/>
          </a:bodyPr>
          <a:lstStyle>
            <a:lvl1pPr algn="l">
              <a:defRPr sz="2600" b="1" i="0">
                <a:solidFill>
                  <a:srgbClr val="E81B29"/>
                </a:solidFill>
                <a:latin typeface="Montserrat" pitchFamily="2" charset="0"/>
                <a:cs typeface="Montserrat" pitchFamily="2" charset="0"/>
              </a:defRPr>
            </a:lvl1pPr>
          </a:lstStyle>
          <a:p>
            <a:r>
              <a:rPr lang="pl-PL" dirty="0"/>
              <a:t>KLIKNIJ, ABY EDYT. STYL WZ. TYT.</a:t>
            </a:r>
          </a:p>
        </p:txBody>
      </p:sp>
      <p:sp>
        <p:nvSpPr>
          <p:cNvPr id="28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75933" y="2107005"/>
            <a:ext cx="5101684" cy="65012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rgbClr val="E81B29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29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675933" y="2555763"/>
            <a:ext cx="5101684" cy="3237323"/>
          </a:xfrm>
        </p:spPr>
        <p:txBody>
          <a:bodyPr/>
          <a:lstStyle>
            <a:lvl1pPr marL="212400" indent="-285750">
              <a:lnSpc>
                <a:spcPct val="120000"/>
              </a:lnSpc>
              <a:spcAft>
                <a:spcPts val="1000"/>
              </a:spcAft>
              <a:buSzPct val="80000"/>
              <a:buFontTx/>
              <a:buBlip>
                <a:blip r:embed="rId3"/>
              </a:buBlip>
              <a:defRPr sz="1300">
                <a:solidFill>
                  <a:srgbClr val="040404"/>
                </a:solidFill>
                <a:latin typeface="Helvetica Light"/>
                <a:cs typeface="Helvetica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pic>
        <p:nvPicPr>
          <p:cNvPr id="12" name="Obraz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07886" y="1925489"/>
            <a:ext cx="575733" cy="571500"/>
          </a:xfrm>
          <a:prstGeom prst="rect">
            <a:avLst/>
          </a:prstGeom>
        </p:spPr>
      </p:pic>
      <p:pic>
        <p:nvPicPr>
          <p:cNvPr id="13" name="Obraz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10934702" y="4956947"/>
            <a:ext cx="575733" cy="571500"/>
          </a:xfrm>
          <a:prstGeom prst="rect">
            <a:avLst/>
          </a:prstGeom>
        </p:spPr>
      </p:pic>
      <p:pic>
        <p:nvPicPr>
          <p:cNvPr id="15" name="Picture 14" descr="MNiSW-kolor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82" y="6459558"/>
            <a:ext cx="1696969" cy="25200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="" xmlns:a16="http://schemas.microsoft.com/office/drawing/2014/main" id="{4560E5C6-11B8-A046-8053-96F33A7EF7E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766853" y="527148"/>
            <a:ext cx="1746377" cy="192987"/>
          </a:xfrm>
          <a:prstGeom prst="rect">
            <a:avLst/>
          </a:prstGeom>
        </p:spPr>
      </p:pic>
      <p:sp>
        <p:nvSpPr>
          <p:cNvPr id="16" name="Symbol zastępczy numeru slajdu 5">
            <a:extLst>
              <a:ext uri="{FF2B5EF4-FFF2-40B4-BE49-F238E27FC236}">
                <a16:creationId xmlns="" xmlns:a16="http://schemas.microsoft.com/office/drawing/2014/main" id="{78832FA5-1A16-7643-B461-C8CEB28D98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E0C11-EF55-6545-89EC-E302494CA4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7509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wa elementy zawartości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Łącznik prosty 7"/>
          <p:cNvCxnSpPr/>
          <p:nvPr userDrawn="1"/>
        </p:nvCxnSpPr>
        <p:spPr>
          <a:xfrm>
            <a:off x="675932" y="6237119"/>
            <a:ext cx="10837299" cy="0"/>
          </a:xfrm>
          <a:prstGeom prst="line">
            <a:avLst/>
          </a:prstGeom>
          <a:ln w="12700">
            <a:solidFill>
              <a:srgbClr val="B4B4B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ytuł 1"/>
          <p:cNvSpPr>
            <a:spLocks noGrp="1"/>
          </p:cNvSpPr>
          <p:nvPr>
            <p:ph type="title" hasCustomPrompt="1"/>
          </p:nvPr>
        </p:nvSpPr>
        <p:spPr>
          <a:xfrm>
            <a:off x="675933" y="455329"/>
            <a:ext cx="8828561" cy="412087"/>
          </a:xfrm>
        </p:spPr>
        <p:txBody>
          <a:bodyPr anchor="b">
            <a:noAutofit/>
          </a:bodyPr>
          <a:lstStyle>
            <a:lvl1pPr algn="l">
              <a:defRPr sz="2600" b="1" i="0">
                <a:solidFill>
                  <a:srgbClr val="E81B29"/>
                </a:solidFill>
                <a:latin typeface="Montserrat" pitchFamily="2" charset="0"/>
                <a:cs typeface="Montserrat" pitchFamily="2" charset="0"/>
              </a:defRPr>
            </a:lvl1pPr>
          </a:lstStyle>
          <a:p>
            <a:r>
              <a:rPr lang="pl-PL" dirty="0"/>
              <a:t>KLIKNIJ, ABY EDYT. STYL WZ. TYT.</a:t>
            </a:r>
          </a:p>
        </p:txBody>
      </p:sp>
      <p:sp>
        <p:nvSpPr>
          <p:cNvPr id="28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411547" y="2107005"/>
            <a:ext cx="5101684" cy="65012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rgbClr val="E81B29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29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6411547" y="2555763"/>
            <a:ext cx="5101684" cy="3237323"/>
          </a:xfrm>
        </p:spPr>
        <p:txBody>
          <a:bodyPr/>
          <a:lstStyle>
            <a:lvl1pPr marL="212400" indent="-285750">
              <a:lnSpc>
                <a:spcPct val="120000"/>
              </a:lnSpc>
              <a:spcAft>
                <a:spcPts val="1000"/>
              </a:spcAft>
              <a:buSzPct val="80000"/>
              <a:buFontTx/>
              <a:buBlip>
                <a:blip r:embed="rId3"/>
              </a:buBlip>
              <a:defRPr sz="1300">
                <a:solidFill>
                  <a:srgbClr val="040404"/>
                </a:solidFill>
                <a:latin typeface="Helvetica Light"/>
                <a:cs typeface="Helvetica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4" name="Picture Placeholder 20"/>
          <p:cNvSpPr>
            <a:spLocks noGrp="1"/>
          </p:cNvSpPr>
          <p:nvPr>
            <p:ph type="pic" sz="quarter" idx="10"/>
          </p:nvPr>
        </p:nvSpPr>
        <p:spPr>
          <a:xfrm>
            <a:off x="1134036" y="2292885"/>
            <a:ext cx="3937697" cy="2912461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Obraz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5932" y="1925489"/>
            <a:ext cx="575733" cy="571500"/>
          </a:xfrm>
          <a:prstGeom prst="rect">
            <a:avLst/>
          </a:prstGeom>
        </p:spPr>
      </p:pic>
      <p:pic>
        <p:nvPicPr>
          <p:cNvPr id="16" name="Obraz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4902748" y="4956947"/>
            <a:ext cx="575733" cy="571500"/>
          </a:xfrm>
          <a:prstGeom prst="rect">
            <a:avLst/>
          </a:prstGeom>
        </p:spPr>
      </p:pic>
      <p:pic>
        <p:nvPicPr>
          <p:cNvPr id="13" name="Picture 12" descr="MNiSW-kolor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82" y="6459558"/>
            <a:ext cx="1696969" cy="25200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="" xmlns:a16="http://schemas.microsoft.com/office/drawing/2014/main" id="{DE65DAD6-4C86-4C44-B56F-806C42AC4A8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766853" y="527148"/>
            <a:ext cx="1746377" cy="192987"/>
          </a:xfrm>
          <a:prstGeom prst="rect">
            <a:avLst/>
          </a:prstGeom>
        </p:spPr>
      </p:pic>
      <p:sp>
        <p:nvSpPr>
          <p:cNvPr id="17" name="Symbol zastępczy numeru slajdu 5">
            <a:extLst>
              <a:ext uri="{FF2B5EF4-FFF2-40B4-BE49-F238E27FC236}">
                <a16:creationId xmlns="" xmlns:a16="http://schemas.microsoft.com/office/drawing/2014/main" id="{7F34C0DE-BB38-3B4F-BC0B-A99DEED01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E0C11-EF55-6545-89EC-E302494CA4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813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wa elementy zawartości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Łącznik prosty 7"/>
          <p:cNvCxnSpPr/>
          <p:nvPr userDrawn="1"/>
        </p:nvCxnSpPr>
        <p:spPr>
          <a:xfrm>
            <a:off x="675932" y="6237119"/>
            <a:ext cx="10837299" cy="0"/>
          </a:xfrm>
          <a:prstGeom prst="line">
            <a:avLst/>
          </a:prstGeom>
          <a:ln w="12700">
            <a:solidFill>
              <a:srgbClr val="B4B4B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ytuł 1"/>
          <p:cNvSpPr>
            <a:spLocks noGrp="1"/>
          </p:cNvSpPr>
          <p:nvPr>
            <p:ph type="title"/>
          </p:nvPr>
        </p:nvSpPr>
        <p:spPr>
          <a:xfrm>
            <a:off x="675933" y="455329"/>
            <a:ext cx="8828561" cy="412087"/>
          </a:xfrm>
        </p:spPr>
        <p:txBody>
          <a:bodyPr anchor="b">
            <a:noAutofit/>
          </a:bodyPr>
          <a:lstStyle>
            <a:lvl1pPr algn="l">
              <a:defRPr sz="2600" b="1">
                <a:solidFill>
                  <a:srgbClr val="040404"/>
                </a:solidFill>
                <a:latin typeface="Helvetica"/>
                <a:cs typeface="Helvetica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pic>
        <p:nvPicPr>
          <p:cNvPr id="15" name="Obraz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5932" y="1925489"/>
            <a:ext cx="575733" cy="571500"/>
          </a:xfrm>
          <a:prstGeom prst="rect">
            <a:avLst/>
          </a:prstGeom>
        </p:spPr>
      </p:pic>
      <p:grpSp>
        <p:nvGrpSpPr>
          <p:cNvPr id="3" name="Group 2"/>
          <p:cNvGrpSpPr/>
          <p:nvPr userDrawn="1"/>
        </p:nvGrpSpPr>
        <p:grpSpPr>
          <a:xfrm>
            <a:off x="10818822" y="5420479"/>
            <a:ext cx="623999" cy="108000"/>
            <a:chOff x="8132793" y="5607219"/>
            <a:chExt cx="427917" cy="108000"/>
          </a:xfrm>
        </p:grpSpPr>
        <p:sp>
          <p:nvSpPr>
            <p:cNvPr id="2" name="Rectangle 1"/>
            <p:cNvSpPr/>
            <p:nvPr userDrawn="1"/>
          </p:nvSpPr>
          <p:spPr>
            <a:xfrm>
              <a:off x="8132793" y="5607219"/>
              <a:ext cx="92931" cy="108000"/>
            </a:xfrm>
            <a:prstGeom prst="rect">
              <a:avLst/>
            </a:prstGeom>
            <a:solidFill>
              <a:srgbClr val="E81B29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8298853" y="5607219"/>
              <a:ext cx="92931" cy="108000"/>
            </a:xfrm>
            <a:prstGeom prst="rect">
              <a:avLst/>
            </a:prstGeom>
            <a:solidFill>
              <a:srgbClr val="E81B29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8467779" y="5607219"/>
              <a:ext cx="92931" cy="108000"/>
            </a:xfrm>
            <a:prstGeom prst="rect">
              <a:avLst/>
            </a:prstGeom>
            <a:solidFill>
              <a:srgbClr val="E81B29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18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1548848" y="2261476"/>
            <a:ext cx="8983307" cy="2911203"/>
          </a:xfrm>
        </p:spPr>
        <p:txBody>
          <a:bodyPr>
            <a:normAutofit/>
          </a:bodyPr>
          <a:lstStyle>
            <a:lvl1pPr marL="284400" indent="-285750">
              <a:lnSpc>
                <a:spcPct val="120000"/>
              </a:lnSpc>
              <a:spcAft>
                <a:spcPts val="1000"/>
              </a:spcAft>
              <a:buSzPct val="60000"/>
              <a:buFontTx/>
              <a:buBlip>
                <a:blip r:embed="rId4"/>
              </a:buBlip>
              <a:defRPr sz="2100">
                <a:solidFill>
                  <a:srgbClr val="040404"/>
                </a:solidFill>
                <a:latin typeface="Helvetica Light"/>
                <a:cs typeface="Helvetica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pic>
        <p:nvPicPr>
          <p:cNvPr id="13" name="Picture 12" descr="MNiSW-kolor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82" y="6459558"/>
            <a:ext cx="1696969" cy="25200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="" xmlns:a16="http://schemas.microsoft.com/office/drawing/2014/main" id="{E63559DB-B485-784D-990B-2E4A2BC401A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766853" y="527148"/>
            <a:ext cx="1746377" cy="192987"/>
          </a:xfrm>
          <a:prstGeom prst="rect">
            <a:avLst/>
          </a:prstGeom>
        </p:spPr>
      </p:pic>
      <p:sp>
        <p:nvSpPr>
          <p:cNvPr id="14" name="Symbol zastępczy numeru slajdu 5">
            <a:extLst>
              <a:ext uri="{FF2B5EF4-FFF2-40B4-BE49-F238E27FC236}">
                <a16:creationId xmlns="" xmlns:a16="http://schemas.microsoft.com/office/drawing/2014/main" id="{DEDD77BF-BB22-2146-827B-7A1250FB84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E0C11-EF55-6545-89EC-E302494CA4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0223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E0C11-EF55-6545-89EC-E302494CA4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0574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72" r:id="rId4"/>
    <p:sldLayoutId id="2147483668" r:id="rId5"/>
    <p:sldLayoutId id="214748365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51" r:id="rId12"/>
    <p:sldLayoutId id="2147483653" r:id="rId13"/>
    <p:sldLayoutId id="2147483671" r:id="rId14"/>
    <p:sldLayoutId id="2147483670" r:id="rId15"/>
    <p:sldLayoutId id="2147483661" r:id="rId16"/>
    <p:sldLayoutId id="2147483662" r:id="rId17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KDN-prezetacja-tlo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"/>
            <a:ext cx="12192000" cy="6842760"/>
          </a:xfrm>
          <a:prstGeom prst="rect">
            <a:avLst/>
          </a:prstGeom>
        </p:spPr>
      </p:pic>
      <p:cxnSp>
        <p:nvCxnSpPr>
          <p:cNvPr id="12" name="Łącznik prosty 11"/>
          <p:cNvCxnSpPr/>
          <p:nvPr/>
        </p:nvCxnSpPr>
        <p:spPr>
          <a:xfrm>
            <a:off x="2030949" y="6237119"/>
            <a:ext cx="8127974" cy="0"/>
          </a:xfrm>
          <a:prstGeom prst="line">
            <a:avLst/>
          </a:prstGeom>
          <a:ln w="12700">
            <a:solidFill>
              <a:srgbClr val="82828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PoleTekstowe 12"/>
          <p:cNvSpPr txBox="1"/>
          <p:nvPr/>
        </p:nvSpPr>
        <p:spPr>
          <a:xfrm>
            <a:off x="1962261" y="6400145"/>
            <a:ext cx="17135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err="1">
                <a:solidFill>
                  <a:srgbClr val="828282"/>
                </a:solidFill>
              </a:rPr>
              <a:t>www.facebook.com</a:t>
            </a:r>
            <a:r>
              <a:rPr lang="pl-PL" sz="1000" dirty="0">
                <a:solidFill>
                  <a:srgbClr val="E81B29"/>
                </a:solidFill>
              </a:rPr>
              <a:t>/</a:t>
            </a:r>
            <a:r>
              <a:rPr lang="pl-PL" sz="1000" dirty="0" err="1">
                <a:solidFill>
                  <a:srgbClr val="E81B29"/>
                </a:solidFill>
              </a:rPr>
              <a:t>MNiSW</a:t>
            </a:r>
            <a:endParaRPr lang="pl-PL" sz="1000" dirty="0">
              <a:solidFill>
                <a:srgbClr val="E81B29"/>
              </a:solidFill>
            </a:endParaRPr>
          </a:p>
        </p:txBody>
      </p:sp>
      <p:grpSp>
        <p:nvGrpSpPr>
          <p:cNvPr id="15" name="Grupa 14"/>
          <p:cNvGrpSpPr/>
          <p:nvPr/>
        </p:nvGrpSpPr>
        <p:grpSpPr>
          <a:xfrm>
            <a:off x="4178300" y="4316685"/>
            <a:ext cx="3835400" cy="558800"/>
            <a:chOff x="2435888" y="3442389"/>
            <a:chExt cx="3835400" cy="558800"/>
          </a:xfrm>
        </p:grpSpPr>
        <p:pic>
          <p:nvPicPr>
            <p:cNvPr id="8" name="Obraz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35888" y="3442389"/>
              <a:ext cx="3835400" cy="558800"/>
            </a:xfrm>
            <a:prstGeom prst="rect">
              <a:avLst/>
            </a:prstGeom>
          </p:spPr>
        </p:pic>
        <p:sp>
          <p:nvSpPr>
            <p:cNvPr id="14" name="PoleTekstowe 13"/>
            <p:cNvSpPr txBox="1"/>
            <p:nvPr/>
          </p:nvSpPr>
          <p:spPr>
            <a:xfrm>
              <a:off x="2727304" y="3541960"/>
              <a:ext cx="32445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400" dirty="0" err="1">
                  <a:solidFill>
                    <a:schemeClr val="bg1"/>
                  </a:solidFill>
                  <a:ea typeface="Microsoft YaHei" panose="020B0503020204020204" pitchFamily="34" charset="-122"/>
                  <a:cs typeface="Helvetica"/>
                </a:rPr>
                <a:t>www.konstytucjadlanauki.gov.pl</a:t>
              </a:r>
              <a:endParaRPr lang="pl-PL" sz="1400" dirty="0">
                <a:solidFill>
                  <a:schemeClr val="bg1"/>
                </a:solidFill>
                <a:ea typeface="Microsoft YaHei" panose="020B0503020204020204" pitchFamily="34" charset="-122"/>
                <a:cs typeface="Helvetica"/>
              </a:endParaRPr>
            </a:p>
          </p:txBody>
        </p:sp>
      </p:grpSp>
      <p:pic>
        <p:nvPicPr>
          <p:cNvPr id="18" name="Picture 17" descr="MNiSW-kolo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197" y="6451245"/>
            <a:ext cx="1272727" cy="252000"/>
          </a:xfrm>
          <a:prstGeom prst="rect">
            <a:avLst/>
          </a:prstGeom>
        </p:spPr>
      </p:pic>
      <p:sp>
        <p:nvSpPr>
          <p:cNvPr id="19" name="pole tekstowe 18"/>
          <p:cNvSpPr txBox="1"/>
          <p:nvPr/>
        </p:nvSpPr>
        <p:spPr>
          <a:xfrm>
            <a:off x="2587870" y="2818344"/>
            <a:ext cx="7179379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2800" b="1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PROGRAM</a:t>
            </a:r>
          </a:p>
          <a:p>
            <a:pPr algn="ctr"/>
            <a:r>
              <a:rPr lang="pl-PL" sz="2800" b="1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„Wsparcie dla czasopism naukowych”</a:t>
            </a:r>
            <a:br>
              <a:rPr lang="pl-PL" sz="2800" b="1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</a:br>
            <a:endParaRPr lang="pl-PL" sz="2800" b="1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16" name="Picture 17" descr="MNiSW-kolor.png">
            <a:extLst>
              <a:ext uri="{FF2B5EF4-FFF2-40B4-BE49-F238E27FC236}">
                <a16:creationId xmlns="" xmlns:a16="http://schemas.microsoft.com/office/drawing/2014/main" id="{600D2E7B-9399-0A48-96BA-BFEDEF8DF7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5" b="12863"/>
          <a:stretch/>
        </p:blipFill>
        <p:spPr>
          <a:xfrm>
            <a:off x="6236295" y="775344"/>
            <a:ext cx="3647580" cy="533093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515" y="647680"/>
            <a:ext cx="3607267" cy="85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69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>
                <a:solidFill>
                  <a:srgbClr val="FF0000"/>
                </a:solidFill>
              </a:rPr>
              <a:t>Ocena wniosków – I etap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2030949" y="1364777"/>
            <a:ext cx="8127974" cy="4459288"/>
          </a:xfrm>
        </p:spPr>
        <p:txBody>
          <a:bodyPr>
            <a:normAutofit/>
          </a:bodyPr>
          <a:lstStyle/>
          <a:p>
            <a:pPr marL="273050" indent="-273050" algn="just">
              <a:buNone/>
            </a:pPr>
            <a:r>
              <a:rPr lang="pl-PL" sz="2400" dirty="0"/>
              <a:t>5) w okresie 2 lat kalendarzowych przed rokiem ogłoszenia konkursu w ramach programu udział wskazań danego podmiotu systemu szkolnictwa wyższego i nauki jako miejsca prowadzenia przez autorów artykułów naukowych działalności naukowej, której wyniki stanowiły podstawę do opracowania tych artykułów, w ogólnej liczbie wskazań podmiotów, nie przekroczył 50%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32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>
                <a:solidFill>
                  <a:srgbClr val="FF0000"/>
                </a:solidFill>
              </a:rPr>
              <a:t>Ocena wniosków – I etap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2030949" y="1187356"/>
            <a:ext cx="8127974" cy="4636709"/>
          </a:xfrm>
        </p:spPr>
        <p:txBody>
          <a:bodyPr>
            <a:normAutofit lnSpcReduction="10000"/>
          </a:bodyPr>
          <a:lstStyle/>
          <a:p>
            <a:pPr marL="355600" indent="-355600" algn="just">
              <a:buNone/>
            </a:pPr>
            <a:r>
              <a:rPr lang="pl-PL" sz="2400" dirty="0"/>
              <a:t>6) czasopismo przyjęło i stosuje zasady etyki publikacyjnej zgodne z wytycznymi Komitetu do spraw Etyki Publikacyjnej (COPE – </a:t>
            </a:r>
            <a:r>
              <a:rPr lang="pl-PL" sz="2400" i="1" dirty="0" err="1"/>
              <a:t>Committee</a:t>
            </a:r>
            <a:r>
              <a:rPr lang="pl-PL" sz="2400" i="1" dirty="0"/>
              <a:t> on </a:t>
            </a:r>
            <a:r>
              <a:rPr lang="pl-PL" sz="2400" i="1" dirty="0" err="1"/>
              <a:t>Publication</a:t>
            </a:r>
            <a:r>
              <a:rPr lang="pl-PL" sz="2400" i="1" dirty="0"/>
              <a:t> </a:t>
            </a:r>
            <a:r>
              <a:rPr lang="pl-PL" sz="2400" i="1" dirty="0" err="1"/>
              <a:t>Ethics</a:t>
            </a:r>
            <a:r>
              <a:rPr lang="pl-PL" sz="2400" dirty="0"/>
              <a:t>);</a:t>
            </a:r>
          </a:p>
          <a:p>
            <a:pPr marL="355600" indent="-355600" algn="just">
              <a:buNone/>
            </a:pPr>
            <a:r>
              <a:rPr lang="pl-PL" sz="2400" dirty="0"/>
              <a:t>7) projekt uwzględnia upowszechnianie artykułów naukowych zamieszczanych w czasopiśmie w trybie otwartego dostępu w Internecie nie później niż w terminie 6 miesięcy od dnia wydania numeru czasopisma, w sposób bezpłatny i bez technicznych ograniczeń;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678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>
                <a:solidFill>
                  <a:srgbClr val="FF0000"/>
                </a:solidFill>
              </a:rPr>
              <a:t>Ocena wniosków – I etap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2030949" y="1187356"/>
            <a:ext cx="8127974" cy="4967785"/>
          </a:xfrm>
        </p:spPr>
        <p:txBody>
          <a:bodyPr>
            <a:normAutofit/>
          </a:bodyPr>
          <a:lstStyle/>
          <a:p>
            <a:pPr marL="355600" indent="-355600" algn="just">
              <a:buNone/>
            </a:pPr>
            <a:r>
              <a:rPr lang="pl-PL" sz="2400" dirty="0"/>
              <a:t>8) projekt uwzględnia wykorzystywanie w czasopiśmie cyfrowych identyfikatorów dokumentów elektronicznych (DOI – </a:t>
            </a:r>
            <a:r>
              <a:rPr lang="pl-PL" sz="2400" i="1" dirty="0"/>
              <a:t>Digital Object </a:t>
            </a:r>
            <a:r>
              <a:rPr lang="pl-PL" sz="2400" i="1" dirty="0" err="1"/>
              <a:t>Identifier</a:t>
            </a:r>
            <a:r>
              <a:rPr lang="pl-PL" sz="2400" dirty="0"/>
              <a:t>) i unikalnych identyfikatorów naukowców (ORCID – </a:t>
            </a:r>
            <a:r>
              <a:rPr lang="pl-PL" sz="2400" i="1" dirty="0"/>
              <a:t>Open </a:t>
            </a:r>
            <a:r>
              <a:rPr lang="pl-PL" sz="2400" i="1" dirty="0" err="1"/>
              <a:t>Researcher</a:t>
            </a:r>
            <a:r>
              <a:rPr lang="pl-PL" sz="2400" i="1" dirty="0"/>
              <a:t> and </a:t>
            </a:r>
            <a:r>
              <a:rPr lang="pl-PL" sz="2400" i="1" dirty="0" err="1"/>
              <a:t>Contributor</a:t>
            </a:r>
            <a:r>
              <a:rPr lang="pl-PL" sz="2400" i="1" dirty="0"/>
              <a:t> ID</a:t>
            </a:r>
            <a:r>
              <a:rPr lang="pl-PL" sz="2400" dirty="0"/>
              <a:t>) będących autorami zamieszczanych w czasopiśmie artykułów naukowych,</a:t>
            </a:r>
          </a:p>
          <a:p>
            <a:pPr marL="355600" indent="-355600" algn="just">
              <a:buNone/>
            </a:pPr>
            <a:r>
              <a:rPr lang="pl-PL" sz="2400" dirty="0"/>
              <a:t>9) okres realizacji projektu nie przekracza 24 miesięcy;</a:t>
            </a:r>
          </a:p>
          <a:p>
            <a:pPr marL="355600" indent="-355600" algn="just">
              <a:buNone/>
            </a:pPr>
            <a:r>
              <a:rPr lang="pl-PL" sz="2400" dirty="0"/>
              <a:t>10) projekt nie obejmuje zadań finansowanych z innych środków pochodzących z budżetu państwa.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069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>
                <a:solidFill>
                  <a:srgbClr val="FF0000"/>
                </a:solidFill>
              </a:rPr>
              <a:t>Ocena wniosków – II etap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2030949" y="1160061"/>
            <a:ext cx="8127974" cy="4995080"/>
          </a:xfrm>
        </p:spPr>
        <p:txBody>
          <a:bodyPr>
            <a:normAutofit/>
          </a:bodyPr>
          <a:lstStyle/>
          <a:p>
            <a:pPr marL="355600" indent="-355600" algn="just">
              <a:buNone/>
            </a:pPr>
            <a:r>
              <a:rPr lang="pl-PL" sz="2800" b="1" dirty="0"/>
              <a:t>Kryteria oceny:</a:t>
            </a:r>
          </a:p>
          <a:p>
            <a:pPr marL="457200" indent="-457200" algn="just">
              <a:buAutoNum type="arabicPeriod"/>
            </a:pPr>
            <a:r>
              <a:rPr lang="pl-PL" sz="2400" dirty="0"/>
              <a:t>wpływ planowanej koncepcji rozwoju praktyk wydawniczych i edytorskich na podniesienie poziomu naukowego czasopisma i jego prestiżu – </a:t>
            </a:r>
            <a:r>
              <a:rPr lang="pl-PL" sz="2400" b="1" dirty="0"/>
              <a:t>0 – 30 pkt</a:t>
            </a:r>
          </a:p>
          <a:p>
            <a:pPr marL="457200" indent="-457200" algn="just">
              <a:buAutoNum type="arabicPeriod"/>
            </a:pPr>
            <a:r>
              <a:rPr lang="pl-PL" sz="2400" dirty="0"/>
              <a:t>znaczenie działań planowanych do realizacji w ramach programu dla umiędzynarodowienia czasopisma –       </a:t>
            </a:r>
            <a:r>
              <a:rPr lang="pl-PL" sz="2400" b="1" dirty="0"/>
              <a:t>0 – 25 pkt</a:t>
            </a:r>
          </a:p>
          <a:p>
            <a:pPr marL="457200" indent="-457200" algn="just">
              <a:buAutoNum type="arabicPeriod"/>
            </a:pPr>
            <a:r>
              <a:rPr lang="pl-PL" sz="2400" dirty="0"/>
              <a:t>zasadność planowanych kosztów projektu –</a:t>
            </a:r>
            <a:r>
              <a:rPr lang="pl-PL" sz="2400" b="1" dirty="0"/>
              <a:t> 0 – 10 pkt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847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>
                <a:solidFill>
                  <a:srgbClr val="FF0000"/>
                </a:solidFill>
              </a:rPr>
              <a:t>Ocena wniosków – II etap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2030949" y="1241947"/>
            <a:ext cx="8127974" cy="5114403"/>
          </a:xfrm>
        </p:spPr>
        <p:txBody>
          <a:bodyPr>
            <a:normAutofit lnSpcReduction="10000"/>
          </a:bodyPr>
          <a:lstStyle/>
          <a:p>
            <a:pPr marL="355600" indent="-355600" algn="just">
              <a:buNone/>
            </a:pPr>
            <a:r>
              <a:rPr lang="pl-PL" sz="2400" dirty="0"/>
              <a:t>4) zasadność wyboru form komunikacji i środków technicznych planowanych w celu upowszechniania artykułów naukowych zamieszczonych w czasopiśmie oraz informacji o czasopiśmie, a także wpływ wybranych form i środków technicznych na zasięg tego upowszechniania – </a:t>
            </a:r>
            <a:r>
              <a:rPr lang="pl-PL" sz="2400" b="1" dirty="0"/>
              <a:t>0 – 10 pkt</a:t>
            </a:r>
          </a:p>
          <a:p>
            <a:pPr marL="355600" indent="-355600" algn="just">
              <a:buNone/>
            </a:pPr>
            <a:r>
              <a:rPr lang="pl-PL" sz="2400" dirty="0"/>
              <a:t>5) zasięg oddziaływania czasopisma i jego wpływ na rozwój dyscyplin naukowych, w ramach których są publikowane artykuły naukowe w czasopiśmie </a:t>
            </a:r>
            <a:r>
              <a:rPr lang="pl-PL" sz="2400" b="1" dirty="0"/>
              <a:t>– 0 - 15 pkt</a:t>
            </a:r>
          </a:p>
          <a:p>
            <a:pPr marL="355600" indent="-355600" algn="just">
              <a:buNone/>
            </a:pPr>
            <a:r>
              <a:rPr lang="pl-PL" sz="2400" dirty="0"/>
              <a:t>6) stopień umiędzynarodowienia czasopisma  </a:t>
            </a:r>
            <a:r>
              <a:rPr lang="pl-PL" sz="2400" b="1" dirty="0"/>
              <a:t>- 0 – 10 pkt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681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>
                <a:solidFill>
                  <a:srgbClr val="FF0000"/>
                </a:solidFill>
              </a:rPr>
              <a:t>Ocena wniosków – II etap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2030949" y="1105470"/>
            <a:ext cx="8127974" cy="5250880"/>
          </a:xfrm>
        </p:spPr>
        <p:txBody>
          <a:bodyPr>
            <a:norm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l-PL" sz="2400" b="1" u="sng" dirty="0"/>
              <a:t>W przypadku uzyskania za którekolwiek z kryteriów            0 punktów - pomoc nie może zostać przyznana.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l-PL" sz="2400" dirty="0"/>
              <a:t>Zespół przedstawia ministrowi wyniki oceny wniosków w drugim etapie, </a:t>
            </a:r>
            <a:r>
              <a:rPr lang="pl-PL" sz="2400" u="sng" dirty="0"/>
              <a:t>odrębnie dla każdej dziedziny nauki</a:t>
            </a:r>
            <a:r>
              <a:rPr lang="pl-PL" sz="2400" dirty="0"/>
              <a:t>, dla której konkurs był ogłoszony, wraz z propozycją przyznania albo odmowy przyznania pomocy.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l-PL" sz="2400" dirty="0"/>
              <a:t>Propozycję odmowy lub zmniejszenia finansowania, zespół uzasadnia szczegółowo.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pl-PL" sz="2400" b="1" u="sng" dirty="0"/>
          </a:p>
          <a:p>
            <a:pPr marL="0" indent="0" algn="just">
              <a:buNone/>
            </a:pPr>
            <a:endParaRPr lang="pl-PL" sz="2400" b="1" u="sng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390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30950" y="237393"/>
            <a:ext cx="6621421" cy="492370"/>
          </a:xfrm>
        </p:spPr>
        <p:txBody>
          <a:bodyPr/>
          <a:lstStyle/>
          <a:p>
            <a:r>
              <a:rPr lang="pl-PL" sz="2400" dirty="0">
                <a:solidFill>
                  <a:srgbClr val="E81B29"/>
                </a:solidFill>
                <a:ea typeface="Microsoft YaHei" panose="020B0503020204020204" pitchFamily="34" charset="-122"/>
              </a:rPr>
              <a:t>Wyniki oceny wniosków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16</a:t>
            </a:fld>
            <a:endParaRPr lang="pl-PL"/>
          </a:p>
        </p:txBody>
      </p:sp>
      <p:sp>
        <p:nvSpPr>
          <p:cNvPr id="6" name="Symbol zastępczy tekstu 2"/>
          <p:cNvSpPr>
            <a:spLocks noGrp="1"/>
          </p:cNvSpPr>
          <p:nvPr>
            <p:ph type="body" sz="half" idx="11"/>
          </p:nvPr>
        </p:nvSpPr>
        <p:spPr>
          <a:xfrm>
            <a:off x="1954823" y="844063"/>
            <a:ext cx="8204100" cy="5222629"/>
          </a:xfrm>
        </p:spPr>
        <p:txBody>
          <a:bodyPr>
            <a:normAutofit fontScale="32500" lnSpcReduction="20000"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pl-PL" sz="8000" dirty="0">
                <a:latin typeface="+mn-lt"/>
              </a:rPr>
              <a:t>Minister informuje przedsiębiorców, za pośrednictwem systemu OSF o wynikach oceny.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l-PL" sz="8000" dirty="0">
                <a:latin typeface="+mn-lt"/>
              </a:rPr>
              <a:t> Przedsiębiorca niezadowolony z wyników oceny, może złożyć umotywowane zastrzeżenia do wyników oceny.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l-PL" sz="8000" dirty="0">
                <a:latin typeface="+mn-lt"/>
              </a:rPr>
              <a:t>Minister, na podstawie wyników oceny, ustala listę projektów zakwalifikowanych do finansowania wraz z wielkością przyznanej pomocy, o czym informuje przedsiębiorców za pomocą systemu OSF.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l-PL" sz="8000" dirty="0">
                <a:latin typeface="+mn-lt"/>
              </a:rPr>
              <a:t>Przedsiębiorca, któremu została przyznana pomoc, składa w urzędzie obsługującym ministra 3 egzemplarze umowy podpisanej przez upoważnione osoby. 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518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>
                <a:solidFill>
                  <a:srgbClr val="FF0000"/>
                </a:solidFill>
              </a:rPr>
              <a:t>Raporty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2030949" y="867415"/>
            <a:ext cx="8127974" cy="495665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pl-PL" sz="2200" b="1" dirty="0">
                <a:latin typeface="+mn-lt"/>
              </a:rPr>
              <a:t>Przedsiębiorca składa: </a:t>
            </a:r>
          </a:p>
          <a:p>
            <a:pPr marL="342900" indent="-342900">
              <a:buAutoNum type="arabicParenR"/>
            </a:pPr>
            <a:r>
              <a:rPr lang="pl-PL" sz="2200" b="1" dirty="0">
                <a:latin typeface="+mn-lt"/>
              </a:rPr>
              <a:t>raport roczny </a:t>
            </a:r>
            <a:r>
              <a:rPr lang="pl-PL" sz="2200" dirty="0">
                <a:latin typeface="+mn-lt"/>
              </a:rPr>
              <a:t>w terminie do dnia 31 stycznia roku następującego po roku, w którym pomoc została przyznana;</a:t>
            </a:r>
          </a:p>
          <a:p>
            <a:pPr marL="342900" indent="-342900">
              <a:buAutoNum type="arabicParenR"/>
            </a:pPr>
            <a:r>
              <a:rPr lang="pl-PL" sz="2200" b="1" dirty="0">
                <a:latin typeface="+mn-lt"/>
              </a:rPr>
              <a:t>raport końcowy </a:t>
            </a:r>
            <a:r>
              <a:rPr lang="pl-PL" sz="2200" dirty="0">
                <a:latin typeface="+mn-lt"/>
              </a:rPr>
              <a:t>w terminie 60 dni od dnia zakończenia realizacji projektu, na który pomoc została przyznana. </a:t>
            </a:r>
          </a:p>
          <a:p>
            <a:pPr marL="0" indent="0" fontAlgn="base">
              <a:buNone/>
            </a:pPr>
            <a:r>
              <a:rPr lang="pl-PL" sz="2200" dirty="0">
                <a:latin typeface="+mn-lt"/>
              </a:rPr>
              <a:t>Przedsiębiorca nie składa raportu rocznego za ostatni rok realizacji projektu, jeżeli termin jego złożenia przypada po terminie złożenia raportu końcowego. </a:t>
            </a:r>
          </a:p>
          <a:p>
            <a:pPr marL="0" indent="0">
              <a:buNone/>
            </a:pPr>
            <a:r>
              <a:rPr lang="pl-PL" sz="2200" b="1" dirty="0">
                <a:latin typeface="+mn-lt"/>
              </a:rPr>
              <a:t>Oceny raportów rocznych i raportów końcowych dokonuje zespół. </a:t>
            </a:r>
          </a:p>
          <a:p>
            <a:pPr marL="0" indent="0">
              <a:buNone/>
            </a:pPr>
            <a:r>
              <a:rPr lang="pl-PL" sz="2200" dirty="0">
                <a:latin typeface="+mn-lt"/>
              </a:rPr>
              <a:t>Na podstawie oceny raportu końcowego minister uznaje projekt za: </a:t>
            </a:r>
          </a:p>
          <a:p>
            <a:pPr marL="457200" indent="-457200" fontAlgn="base">
              <a:buAutoNum type="arabicParenR"/>
            </a:pPr>
            <a:r>
              <a:rPr lang="pl-PL" sz="2200" dirty="0">
                <a:latin typeface="+mn-lt"/>
              </a:rPr>
              <a:t>zrealizowany; </a:t>
            </a:r>
          </a:p>
          <a:p>
            <a:pPr marL="457200" indent="-457200" fontAlgn="base">
              <a:buAutoNum type="arabicParenR"/>
            </a:pPr>
            <a:r>
              <a:rPr lang="pl-PL" sz="2200" dirty="0">
                <a:latin typeface="+mn-lt"/>
              </a:rPr>
              <a:t>zrealizowany nienależycie albo niezrealizowany, z wezwaniem przedsiębiorcy do zwrotu przekazanych środków finansowych stanowiących pomoc w całości albo w części. 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9479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pl-PL" dirty="0" smtClean="0">
              <a:latin typeface="+mn-lt"/>
              <a:ea typeface="Microsoft YaHei" panose="020B0503020204020204" pitchFamily="34" charset="-122"/>
            </a:endParaRPr>
          </a:p>
          <a:p>
            <a:r>
              <a:rPr lang="en-US" dirty="0" err="1" smtClean="0">
                <a:latin typeface="+mn-lt"/>
                <a:ea typeface="Microsoft YaHei" panose="020B0503020204020204" pitchFamily="34" charset="-122"/>
              </a:rPr>
              <a:t>ul</a:t>
            </a:r>
            <a:r>
              <a:rPr lang="en-US" dirty="0">
                <a:latin typeface="+mn-lt"/>
                <a:ea typeface="Microsoft YaHei" panose="020B0503020204020204" pitchFamily="34" charset="-122"/>
              </a:rPr>
              <a:t>. </a:t>
            </a:r>
            <a:r>
              <a:rPr lang="en-US" dirty="0" err="1">
                <a:latin typeface="+mn-lt"/>
                <a:ea typeface="Microsoft YaHei" panose="020B0503020204020204" pitchFamily="34" charset="-122"/>
              </a:rPr>
              <a:t>Hoża</a:t>
            </a:r>
            <a:r>
              <a:rPr lang="en-US" dirty="0">
                <a:latin typeface="+mn-lt"/>
                <a:ea typeface="Microsoft YaHei" panose="020B0503020204020204" pitchFamily="34" charset="-122"/>
              </a:rPr>
              <a:t> 20, </a:t>
            </a:r>
            <a:r>
              <a:rPr lang="en-US" dirty="0" err="1">
                <a:latin typeface="+mn-lt"/>
                <a:ea typeface="Microsoft YaHei" panose="020B0503020204020204" pitchFamily="34" charset="-122"/>
              </a:rPr>
              <a:t>ul</a:t>
            </a:r>
            <a:r>
              <a:rPr lang="en-US" dirty="0">
                <a:latin typeface="+mn-lt"/>
                <a:ea typeface="Microsoft YaHei" panose="020B0503020204020204" pitchFamily="34" charset="-122"/>
              </a:rPr>
              <a:t>. Wspólna1/3</a:t>
            </a:r>
          </a:p>
          <a:p>
            <a:r>
              <a:rPr lang="en-US" dirty="0">
                <a:latin typeface="+mn-lt"/>
                <a:ea typeface="Microsoft YaHei" panose="020B0503020204020204" pitchFamily="34" charset="-122"/>
              </a:rPr>
              <a:t>00-529 Warszawa</a:t>
            </a:r>
          </a:p>
          <a:p>
            <a:endParaRPr lang="en-US" dirty="0">
              <a:latin typeface="+mn-lt"/>
              <a:ea typeface="Microsoft YaHei" panose="020B0503020204020204" pitchFamily="34" charset="-122"/>
            </a:endParaRPr>
          </a:p>
          <a:p>
            <a:r>
              <a:rPr lang="en-US" dirty="0">
                <a:latin typeface="+mn-lt"/>
                <a:ea typeface="Microsoft YaHei" panose="020B0503020204020204" pitchFamily="34" charset="-122"/>
              </a:rPr>
              <a:t>tel. +48 (22) 529 27 18</a:t>
            </a:r>
          </a:p>
          <a:p>
            <a:r>
              <a:rPr lang="en-US" dirty="0">
                <a:latin typeface="+mn-lt"/>
                <a:ea typeface="Microsoft YaHei" panose="020B0503020204020204" pitchFamily="34" charset="-122"/>
              </a:rPr>
              <a:t>fax +48 (22) 628 09 22</a:t>
            </a:r>
          </a:p>
        </p:txBody>
      </p:sp>
      <p:pic>
        <p:nvPicPr>
          <p:cNvPr id="5" name="Obraz 7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166126" y="5488020"/>
            <a:ext cx="1980000" cy="287999"/>
          </a:xfrm>
          <a:prstGeom prst="rect">
            <a:avLst/>
          </a:prstGeom>
        </p:spPr>
      </p:pic>
      <p:sp>
        <p:nvSpPr>
          <p:cNvPr id="4" name="PoleTekstowe 13"/>
          <p:cNvSpPr txBox="1"/>
          <p:nvPr/>
        </p:nvSpPr>
        <p:spPr>
          <a:xfrm>
            <a:off x="4574087" y="5507419"/>
            <a:ext cx="32445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noProof="1">
                <a:solidFill>
                  <a:schemeClr val="bg1"/>
                </a:solidFill>
                <a:ea typeface="Microsoft YaHei" panose="020B0503020204020204" pitchFamily="34" charset="-122"/>
                <a:cs typeface="Helvetica"/>
              </a:rPr>
              <a:t>www.konstytucjadlanauki.gov.pl</a:t>
            </a:r>
          </a:p>
        </p:txBody>
      </p:sp>
      <p:sp>
        <p:nvSpPr>
          <p:cNvPr id="6" name="Symbol zastępczy tekstu 3"/>
          <p:cNvSpPr txBox="1">
            <a:spLocks/>
          </p:cNvSpPr>
          <p:nvPr/>
        </p:nvSpPr>
        <p:spPr>
          <a:xfrm>
            <a:off x="2030950" y="1828800"/>
            <a:ext cx="8127973" cy="159678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200000"/>
              </a:lnSpc>
              <a:buClr>
                <a:srgbClr val="E81B29"/>
              </a:buClr>
              <a:buSzPct val="100000"/>
              <a:buNone/>
            </a:pPr>
            <a:r>
              <a:rPr lang="pl-PL" sz="4400" noProof="1">
                <a:solidFill>
                  <a:srgbClr val="E81B29"/>
                </a:solidFill>
                <a:latin typeface="+mj-lt"/>
              </a:rPr>
              <a:t>Dziękujemy za uwagę</a:t>
            </a:r>
            <a:endParaRPr lang="pl-PL" sz="4400" dirty="0">
              <a:latin typeface="+mj-lt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2701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988" y="622382"/>
            <a:ext cx="7115982" cy="1136080"/>
          </a:xfrm>
        </p:spPr>
        <p:txBody>
          <a:bodyPr anchor="t"/>
          <a:lstStyle/>
          <a:p>
            <a:pPr algn="ctr"/>
            <a:r>
              <a:rPr lang="pl-PL" sz="2800" dirty="0">
                <a:solidFill>
                  <a:srgbClr val="E81B29"/>
                </a:solidFill>
                <a:latin typeface="+mj-lt"/>
                <a:ea typeface="Microsoft YaHei" panose="020B0503020204020204" pitchFamily="34" charset="-122"/>
              </a:rPr>
              <a:t>Program „Wsparcie dla czasopism naukowych”, geneza powstania</a:t>
            </a:r>
            <a:endParaRPr lang="en-US" sz="2800" dirty="0">
              <a:solidFill>
                <a:srgbClr val="E81B29"/>
              </a:solidFill>
              <a:latin typeface="+mj-lt"/>
              <a:ea typeface="Microsoft YaHei" panose="020B0503020204020204" pitchFamily="34" charset="-122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1"/>
          </p:nvPr>
        </p:nvSpPr>
        <p:spPr>
          <a:xfrm>
            <a:off x="2130670" y="2101362"/>
            <a:ext cx="7197629" cy="3458190"/>
          </a:xfrm>
        </p:spPr>
        <p:txBody>
          <a:bodyPr anchor="ctr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81B29"/>
              </a:buClr>
              <a:buSzPct val="100000"/>
              <a:buFont typeface="Wingdings" panose="05000000000000000000" pitchFamily="2" charset="2"/>
              <a:buChar char="ü"/>
            </a:pPr>
            <a:r>
              <a:rPr lang="pl-PL" sz="2200" dirty="0">
                <a:latin typeface="+mn-lt"/>
                <a:ea typeface="Microsoft YaHei" panose="020B0503020204020204" pitchFamily="34" charset="-122"/>
              </a:rPr>
              <a:t>Program „Wsparcie dla czasopism naukowych” - ogłoszony na podstawie art. 401 ust. 3 ustawy z dnia 20 lipca 2018 r. – Prawo o szkolnictwie wyższym i nauce (Dz. U. poz. 1668).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81B29"/>
              </a:buClr>
              <a:buSzPct val="100000"/>
              <a:buFont typeface="Wingdings" panose="05000000000000000000" pitchFamily="2" charset="2"/>
              <a:buChar char="ü"/>
            </a:pPr>
            <a:endParaRPr lang="pl-PL" sz="2200" dirty="0">
              <a:latin typeface="+mn-lt"/>
              <a:ea typeface="Microsoft YaHei" panose="020B0503020204020204" pitchFamily="34" charset="-122"/>
            </a:endParaRP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81B29"/>
              </a:buClr>
              <a:buSzPct val="100000"/>
              <a:buFont typeface="Wingdings" panose="05000000000000000000" pitchFamily="2" charset="2"/>
              <a:buChar char="ü"/>
            </a:pPr>
            <a:r>
              <a:rPr lang="pl-PL" sz="2200" dirty="0">
                <a:latin typeface="+mn-lt"/>
                <a:ea typeface="Microsoft YaHei" panose="020B0503020204020204" pitchFamily="34" charset="-122"/>
              </a:rPr>
              <a:t>Rozporządzenie Ministra Nauki i Szkolnictwa Wyższego z dnia 20 września 2018 r. w sprawie pomocy de </a:t>
            </a:r>
            <a:r>
              <a:rPr lang="pl-PL" sz="2200" dirty="0" err="1">
                <a:latin typeface="+mn-lt"/>
                <a:ea typeface="Microsoft YaHei" panose="020B0503020204020204" pitchFamily="34" charset="-122"/>
              </a:rPr>
              <a:t>minimis</a:t>
            </a:r>
            <a:r>
              <a:rPr lang="pl-PL" sz="2200" dirty="0">
                <a:latin typeface="+mn-lt"/>
                <a:ea typeface="Microsoft YaHei" panose="020B0503020204020204" pitchFamily="34" charset="-122"/>
              </a:rPr>
              <a:t> w ramach programu „Wsparcie dla czasopism naukowych” (Dz. U. poz. 1832).</a:t>
            </a:r>
          </a:p>
          <a:p>
            <a:pPr marL="342900" indent="-342900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Clr>
                <a:srgbClr val="E81B29"/>
              </a:buClr>
              <a:buSzPct val="100000"/>
              <a:buFont typeface="Arial" panose="020B0604020202020204" pitchFamily="34" charset="0"/>
              <a:buChar char="•"/>
            </a:pPr>
            <a:endParaRPr lang="pl-PL" sz="1200" dirty="0">
              <a:latin typeface="+mn-lt"/>
              <a:ea typeface="Microsoft YaHei" panose="020B0503020204020204" pitchFamily="34" charset="-122"/>
            </a:endParaRPr>
          </a:p>
          <a:p>
            <a:pPr marL="342900" indent="-342900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Clr>
                <a:srgbClr val="E81B29"/>
              </a:buClr>
              <a:buSzPct val="100000"/>
              <a:buFont typeface="Arial" panose="020B0604020202020204" pitchFamily="34" charset="0"/>
              <a:buChar char="•"/>
            </a:pPr>
            <a:endParaRPr lang="pl-PL" sz="1100" dirty="0">
              <a:latin typeface="+mn-lt"/>
              <a:ea typeface="Microsoft YaHei" panose="020B0503020204020204" pitchFamily="34" charset="-122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DDB53094-2B3D-1C4C-9C53-FEED19921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7918" y="1105634"/>
            <a:ext cx="873125" cy="873125"/>
          </a:xfrm>
          <a:prstGeom prst="rect">
            <a:avLst/>
          </a:prstGeom>
        </p:spPr>
      </p:pic>
      <p:sp>
        <p:nvSpPr>
          <p:cNvPr id="5" name="Symbol zastępczy numeru slajdu 4">
            <a:extLst>
              <a:ext uri="{FF2B5EF4-FFF2-40B4-BE49-F238E27FC236}">
                <a16:creationId xmlns="" xmlns:a16="http://schemas.microsoft.com/office/drawing/2014/main" id="{BF96B17C-FDF3-B446-961E-CB3A29E144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633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18"/>
          <a:stretch/>
        </p:blipFill>
        <p:spPr>
          <a:xfrm>
            <a:off x="7011247" y="1855177"/>
            <a:ext cx="3064870" cy="395050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0949" y="455328"/>
            <a:ext cx="7122576" cy="1162050"/>
          </a:xfrm>
        </p:spPr>
        <p:txBody>
          <a:bodyPr anchor="t">
            <a:noAutofit/>
          </a:bodyPr>
          <a:lstStyle/>
          <a:p>
            <a:r>
              <a:rPr lang="pl-PL" sz="2800" dirty="0">
                <a:solidFill>
                  <a:srgbClr val="FF0000"/>
                </a:solidFill>
                <a:latin typeface="+mn-lt"/>
                <a:ea typeface="Microsoft YaHei" panose="020B0503020204020204" pitchFamily="34" charset="-122"/>
              </a:rPr>
              <a:t>Do kogo program jest skierowany </a:t>
            </a:r>
            <a:endParaRPr lang="pl-PL" sz="2600" dirty="0">
              <a:solidFill>
                <a:srgbClr val="FF0000"/>
              </a:solidFill>
              <a:latin typeface="+mj-lt"/>
              <a:ea typeface="Microsoft YaHei" panose="020B0503020204020204" pitchFamily="34" charset="-122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1"/>
          </p:nvPr>
        </p:nvSpPr>
        <p:spPr>
          <a:xfrm>
            <a:off x="1984309" y="1037817"/>
            <a:ext cx="4375460" cy="4647187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r>
              <a:rPr lang="pl-PL" sz="2200" dirty="0">
                <a:latin typeface="+mj-lt"/>
              </a:rPr>
              <a:t>Do przedsiębiorców w rozumieniu art. 1 załącznika I do rozporządzenia Komisji (UE) nr 651/2014 z dnia 17 czerwca 2014 r. uznającego niektóre rodzaje pomocy za zgodne z rynkiem wewnętrznym w zastosowaniu art. 107 i 108 Traktatu (Dz. Urz. UE L 187 z 26.06.2014, str. 1, z </a:t>
            </a:r>
            <a:r>
              <a:rPr lang="pl-PL" sz="2200" dirty="0" err="1">
                <a:latin typeface="+mj-lt"/>
              </a:rPr>
              <a:t>późn</a:t>
            </a:r>
            <a:r>
              <a:rPr lang="pl-PL" sz="2200" dirty="0">
                <a:latin typeface="+mj-lt"/>
              </a:rPr>
              <a:t>. zm.), będących wydawcami czasopism działającymi na podstawie przepisów ustawy z dnia 26 stycznia 1984 r. – Prawo prasowe (Dz. U. poz. 24, z </a:t>
            </a:r>
            <a:r>
              <a:rPr lang="pl-PL" sz="2200" dirty="0" err="1">
                <a:latin typeface="+mj-lt"/>
              </a:rPr>
              <a:t>późn</a:t>
            </a:r>
            <a:r>
              <a:rPr lang="pl-PL" sz="2200" dirty="0">
                <a:latin typeface="+mj-lt"/>
              </a:rPr>
              <a:t>. zm. ).</a:t>
            </a:r>
            <a:endParaRPr lang="pl-PL" sz="2200" dirty="0">
              <a:latin typeface="+mj-lt"/>
              <a:ea typeface="Microsoft YaHei" panose="020B0503020204020204" pitchFamily="34" charset="-122"/>
            </a:endParaRPr>
          </a:p>
        </p:txBody>
      </p:sp>
      <p:grpSp>
        <p:nvGrpSpPr>
          <p:cNvPr id="3" name="Grupa 11"/>
          <p:cNvGrpSpPr/>
          <p:nvPr/>
        </p:nvGrpSpPr>
        <p:grpSpPr>
          <a:xfrm>
            <a:off x="6777962" y="1446662"/>
            <a:ext cx="3619308" cy="4540900"/>
            <a:chOff x="463822" y="1666469"/>
            <a:chExt cx="3619308" cy="4018533"/>
          </a:xfrm>
        </p:grpSpPr>
        <p:pic>
          <p:nvPicPr>
            <p:cNvPr id="4" name="Obraz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3822" y="1666469"/>
              <a:ext cx="431800" cy="571500"/>
            </a:xfrm>
            <a:prstGeom prst="rect">
              <a:avLst/>
            </a:prstGeom>
          </p:spPr>
        </p:pic>
        <p:pic>
          <p:nvPicPr>
            <p:cNvPr id="5" name="Obraz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3651330" y="5113502"/>
              <a:ext cx="431800" cy="571500"/>
            </a:xfrm>
            <a:prstGeom prst="rect">
              <a:avLst/>
            </a:prstGeom>
          </p:spPr>
        </p:pic>
      </p:grp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EFA57090-8890-DF44-B70D-3B12523B2F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1372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0949" y="414991"/>
            <a:ext cx="5760501" cy="897222"/>
          </a:xfrm>
        </p:spPr>
        <p:txBody>
          <a:bodyPr anchor="t"/>
          <a:lstStyle/>
          <a:p>
            <a:r>
              <a:rPr lang="pl-PL" sz="2800" dirty="0">
                <a:latin typeface="+mj-lt"/>
                <a:ea typeface="Microsoft YaHei" panose="020B0503020204020204" pitchFamily="34" charset="-122"/>
              </a:rPr>
              <a:t>Cel programu</a:t>
            </a:r>
            <a:endParaRPr lang="en-US" sz="2800" dirty="0">
              <a:latin typeface="+mj-lt"/>
              <a:ea typeface="Microsoft YaHei" panose="020B0503020204020204" pitchFamily="34" charset="-122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1"/>
          </p:nvPr>
        </p:nvSpPr>
        <p:spPr>
          <a:xfrm>
            <a:off x="5734050" y="1762126"/>
            <a:ext cx="4538296" cy="36957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2200" dirty="0">
                <a:latin typeface="+mj-lt"/>
                <a:ea typeface="Microsoft YaHei" panose="020B0503020204020204" pitchFamily="34" charset="-122"/>
              </a:rPr>
              <a:t>Wsparcie wydawców polskich czasopism naukowych nieujętych w międzynarodowych bazach czasopism naukowych o największym zasięgu, lecz publikujących artykuły naukowe o wysokim poziomie naukowym. </a:t>
            </a:r>
          </a:p>
          <a:p>
            <a:pPr marL="431800" indent="-339725" algn="just">
              <a:lnSpc>
                <a:spcPct val="200000"/>
              </a:lnSpc>
              <a:buClr>
                <a:srgbClr val="E81B29"/>
              </a:buClr>
              <a:buSzPct val="100000"/>
              <a:buFont typeface="Arial" panose="020B0604020202020204" pitchFamily="34" charset="0"/>
              <a:buChar char="•"/>
            </a:pPr>
            <a:endParaRPr lang="pl-PL" sz="1100" dirty="0">
              <a:latin typeface="+mn-lt"/>
              <a:ea typeface="Microsoft YaHei" panose="020B0503020204020204" pitchFamily="34" charset="-122"/>
            </a:endParaRPr>
          </a:p>
        </p:txBody>
      </p:sp>
      <p:pic>
        <p:nvPicPr>
          <p:cNvPr id="6" name="Picture Placeholder 5" descr="zdjecie3.jp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" b="590"/>
          <a:stretch>
            <a:fillRect/>
          </a:stretch>
        </p:blipFill>
        <p:spPr>
          <a:xfrm>
            <a:off x="2374527" y="2292885"/>
            <a:ext cx="2868619" cy="2912461"/>
          </a:xfrm>
        </p:spPr>
      </p:pic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7FF80B7F-DAA7-AF41-BAB3-2E8AA25290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182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33200" y="1457652"/>
            <a:ext cx="5000748" cy="412087"/>
          </a:xfrm>
        </p:spPr>
        <p:txBody>
          <a:bodyPr anchor="t"/>
          <a:lstStyle/>
          <a:p>
            <a:r>
              <a:rPr lang="pl-PL" dirty="0" smtClean="0">
                <a:solidFill>
                  <a:srgbClr val="E81B29"/>
                </a:solidFill>
                <a:latin typeface="+mj-lt"/>
                <a:ea typeface="Microsoft YaHei" panose="020B0503020204020204" pitchFamily="34" charset="-122"/>
              </a:rPr>
              <a:t> Do kiedy należy złożyć wniosek?</a:t>
            </a:r>
            <a:endParaRPr lang="pl-PL" dirty="0">
              <a:solidFill>
                <a:srgbClr val="E81B29"/>
              </a:solidFill>
              <a:latin typeface="+mj-lt"/>
              <a:ea typeface="Microsoft YaHei" panose="020B0503020204020204" pitchFamily="34" charset="-122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2104101" y="2370871"/>
            <a:ext cx="4927596" cy="39345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200" dirty="0">
                <a:solidFill>
                  <a:srgbClr val="212529"/>
                </a:solidFill>
                <a:latin typeface="+mj-lt"/>
              </a:rPr>
              <a:t>Nabór wniosków trwał od 2 do 19 października 2018 r. Szczegółowy zakres informacji zawartych we wniosku określa załącznik nr 1 do ww. rozporządzenia.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="" xmlns:a16="http://schemas.microsoft.com/office/drawing/2014/main" id="{74C414A3-96B4-324C-B84B-BF34BB45BD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170"/>
          <a:stretch/>
        </p:blipFill>
        <p:spPr>
          <a:xfrm>
            <a:off x="7346022" y="2257426"/>
            <a:ext cx="2800350" cy="3143249"/>
          </a:xfrm>
          <a:prstGeom prst="rect">
            <a:avLst/>
          </a:prstGeom>
        </p:spPr>
      </p:pic>
      <p:grpSp>
        <p:nvGrpSpPr>
          <p:cNvPr id="10" name="Grupa 11">
            <a:extLst>
              <a:ext uri="{FF2B5EF4-FFF2-40B4-BE49-F238E27FC236}">
                <a16:creationId xmlns="" xmlns:a16="http://schemas.microsoft.com/office/drawing/2014/main" id="{F7261117-D170-6C4B-846C-8FD5CB2CCAAA}"/>
              </a:ext>
            </a:extLst>
          </p:cNvPr>
          <p:cNvGrpSpPr/>
          <p:nvPr/>
        </p:nvGrpSpPr>
        <p:grpSpPr>
          <a:xfrm>
            <a:off x="7486650" y="2436939"/>
            <a:ext cx="2469295" cy="2838489"/>
            <a:chOff x="463822" y="1666469"/>
            <a:chExt cx="3619308" cy="4018533"/>
          </a:xfrm>
        </p:grpSpPr>
        <p:pic>
          <p:nvPicPr>
            <p:cNvPr id="11" name="Obraz 9">
              <a:extLst>
                <a:ext uri="{FF2B5EF4-FFF2-40B4-BE49-F238E27FC236}">
                  <a16:creationId xmlns="" xmlns:a16="http://schemas.microsoft.com/office/drawing/2014/main" id="{CACB2D0A-669A-614A-BFCB-20C6BDEAF5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3822" y="1666469"/>
              <a:ext cx="431800" cy="571500"/>
            </a:xfrm>
            <a:prstGeom prst="rect">
              <a:avLst/>
            </a:prstGeom>
          </p:spPr>
        </p:pic>
        <p:pic>
          <p:nvPicPr>
            <p:cNvPr id="12" name="Obraz 10">
              <a:extLst>
                <a:ext uri="{FF2B5EF4-FFF2-40B4-BE49-F238E27FC236}">
                  <a16:creationId xmlns="" xmlns:a16="http://schemas.microsoft.com/office/drawing/2014/main" id="{1EDC3368-E975-3A4E-9084-64269A060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3651330" y="5113502"/>
              <a:ext cx="431800" cy="571500"/>
            </a:xfrm>
            <a:prstGeom prst="rect">
              <a:avLst/>
            </a:prstGeom>
          </p:spPr>
        </p:pic>
      </p:grpSp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607F8CB3-270F-5D49-ADD7-4377970751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192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30948" y="485143"/>
            <a:ext cx="6506470" cy="938906"/>
          </a:xfrm>
        </p:spPr>
        <p:txBody>
          <a:bodyPr anchor="t"/>
          <a:lstStyle/>
          <a:p>
            <a:r>
              <a:rPr lang="pl-PL" sz="4000" dirty="0">
                <a:solidFill>
                  <a:srgbClr val="E81B29"/>
                </a:solidFill>
                <a:latin typeface="+mj-lt"/>
                <a:ea typeface="Microsoft YaHei" panose="020B0503020204020204" pitchFamily="34" charset="-122"/>
              </a:rPr>
              <a:t>Dziedziny objęte konkursem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1041150" y="1589314"/>
            <a:ext cx="10293790" cy="444029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800" dirty="0">
                <a:solidFill>
                  <a:srgbClr val="212529"/>
                </a:solidFill>
                <a:latin typeface="+mj-lt"/>
              </a:rPr>
              <a:t>Pierwszy konkurs został ogłoszony w dziedzinach: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sz="2800" dirty="0">
                <a:solidFill>
                  <a:srgbClr val="212529"/>
                </a:solidFill>
                <a:latin typeface="+mj-lt"/>
              </a:rPr>
              <a:t>nauk inżynieryjno-technicznych (min. 30</a:t>
            </a:r>
            <a:r>
              <a:rPr lang="pl-PL" sz="2800" dirty="0" smtClean="0">
                <a:solidFill>
                  <a:srgbClr val="212529"/>
                </a:solidFill>
                <a:latin typeface="+mj-lt"/>
              </a:rPr>
              <a:t>)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sz="2800" dirty="0" smtClean="0">
                <a:solidFill>
                  <a:srgbClr val="212529"/>
                </a:solidFill>
                <a:latin typeface="+mj-lt"/>
              </a:rPr>
              <a:t>nauk </a:t>
            </a:r>
            <a:r>
              <a:rPr lang="pl-PL" sz="2800" dirty="0">
                <a:solidFill>
                  <a:srgbClr val="212529"/>
                </a:solidFill>
                <a:latin typeface="+mj-lt"/>
              </a:rPr>
              <a:t>medycznych i nauk o zdrowiu (min. 30</a:t>
            </a:r>
            <a:r>
              <a:rPr lang="pl-PL" sz="2800" dirty="0" smtClean="0">
                <a:solidFill>
                  <a:srgbClr val="212529"/>
                </a:solidFill>
                <a:latin typeface="+mj-lt"/>
              </a:rPr>
              <a:t>)</a:t>
            </a:r>
            <a:endParaRPr lang="pl-PL" sz="2800" dirty="0">
              <a:solidFill>
                <a:srgbClr val="212529"/>
              </a:solidFill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sz="2800" dirty="0">
                <a:solidFill>
                  <a:srgbClr val="212529"/>
                </a:solidFill>
                <a:latin typeface="+mj-lt"/>
              </a:rPr>
              <a:t>nauk humanistycznych (min. 150</a:t>
            </a:r>
            <a:r>
              <a:rPr lang="pl-PL" sz="2800" dirty="0" smtClean="0">
                <a:solidFill>
                  <a:srgbClr val="212529"/>
                </a:solidFill>
                <a:latin typeface="+mj-lt"/>
              </a:rPr>
              <a:t>)</a:t>
            </a:r>
            <a:endParaRPr lang="pl-PL" sz="2800" dirty="0">
              <a:solidFill>
                <a:srgbClr val="212529"/>
              </a:solidFill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sz="2800" dirty="0">
                <a:solidFill>
                  <a:srgbClr val="212529"/>
                </a:solidFill>
                <a:latin typeface="+mj-lt"/>
              </a:rPr>
              <a:t>nauk rolniczych (min. 30</a:t>
            </a:r>
            <a:r>
              <a:rPr lang="pl-PL" sz="2800" dirty="0" smtClean="0">
                <a:solidFill>
                  <a:srgbClr val="212529"/>
                </a:solidFill>
                <a:latin typeface="+mj-lt"/>
              </a:rPr>
              <a:t>)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sz="2800" dirty="0" smtClean="0">
                <a:solidFill>
                  <a:srgbClr val="212529"/>
                </a:solidFill>
                <a:latin typeface="+mj-lt"/>
              </a:rPr>
              <a:t>nauk </a:t>
            </a:r>
            <a:r>
              <a:rPr lang="pl-PL" sz="2800" dirty="0">
                <a:solidFill>
                  <a:srgbClr val="212529"/>
                </a:solidFill>
                <a:latin typeface="+mj-lt"/>
              </a:rPr>
              <a:t>społecznych (min. 120</a:t>
            </a:r>
            <a:r>
              <a:rPr lang="pl-PL" sz="2800" dirty="0" smtClean="0">
                <a:solidFill>
                  <a:srgbClr val="212529"/>
                </a:solidFill>
                <a:latin typeface="+mj-lt"/>
              </a:rPr>
              <a:t>)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sz="2800" dirty="0" smtClean="0">
                <a:solidFill>
                  <a:srgbClr val="212529"/>
                </a:solidFill>
                <a:latin typeface="+mj-lt"/>
              </a:rPr>
              <a:t>nauk </a:t>
            </a:r>
            <a:r>
              <a:rPr lang="pl-PL" sz="2800" dirty="0">
                <a:solidFill>
                  <a:srgbClr val="212529"/>
                </a:solidFill>
                <a:latin typeface="+mj-lt"/>
              </a:rPr>
              <a:t>ścisłych i przyrodniczych (min. 30)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sz="2800" dirty="0">
                <a:solidFill>
                  <a:srgbClr val="212529"/>
                </a:solidFill>
                <a:latin typeface="+mj-lt"/>
              </a:rPr>
              <a:t>nauk teologicznych (min. 5</a:t>
            </a:r>
            <a:r>
              <a:rPr lang="pl-PL" sz="2800" dirty="0" smtClean="0">
                <a:solidFill>
                  <a:srgbClr val="212529"/>
                </a:solidFill>
                <a:latin typeface="+mj-lt"/>
              </a:rPr>
              <a:t>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800" dirty="0" smtClean="0">
                <a:solidFill>
                  <a:srgbClr val="212529"/>
                </a:solidFill>
                <a:latin typeface="+mj-lt"/>
              </a:rPr>
              <a:t>Obecnie trwa proces oceny 1025 wniosków złożonych w konkursie.</a:t>
            </a:r>
            <a:endParaRPr lang="pl-PL" sz="2800" dirty="0">
              <a:solidFill>
                <a:srgbClr val="212529"/>
              </a:solidFill>
              <a:latin typeface="+mj-lt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9F0ED119-9D05-3441-A5C3-10FF69B1D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1387" y="5183512"/>
            <a:ext cx="962025" cy="1011360"/>
          </a:xfrm>
          <a:prstGeom prst="rect">
            <a:avLst/>
          </a:prstGeom>
        </p:spPr>
      </p:pic>
      <p:sp>
        <p:nvSpPr>
          <p:cNvPr id="5" name="Symbol zastępczy numeru slajdu 4">
            <a:extLst>
              <a:ext uri="{FF2B5EF4-FFF2-40B4-BE49-F238E27FC236}">
                <a16:creationId xmlns="" xmlns:a16="http://schemas.microsoft.com/office/drawing/2014/main" id="{617C575D-5054-624E-942F-E3A74D5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474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>
                <a:solidFill>
                  <a:srgbClr val="FF0000"/>
                </a:solidFill>
              </a:rPr>
              <a:t>Ocena wniosków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2030949" y="1146413"/>
            <a:ext cx="8127974" cy="4831306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pl-PL" sz="2400" dirty="0">
                <a:latin typeface="+mj-lt"/>
              </a:rPr>
              <a:t>Oceny wniosków dokonuje zespół doradczy, w dwóch etapach: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l-PL" sz="2400" dirty="0">
                <a:latin typeface="+mj-lt"/>
              </a:rPr>
              <a:t>pierwszy etap obejmuje weryfikację, czy będące przedmiotem wniosków projekty spełniają warunki udziału w programie. </a:t>
            </a:r>
          </a:p>
          <a:p>
            <a:pPr marL="0" indent="0" algn="just">
              <a:buNone/>
            </a:pPr>
            <a:r>
              <a:rPr lang="pl-PL" sz="2000" b="1" dirty="0"/>
              <a:t>	Wnioski, których przedmiotem są projekty, które nie spełniają   	</a:t>
            </a:r>
            <a:r>
              <a:rPr lang="pl-PL" sz="2000" b="1" u="sng" dirty="0"/>
              <a:t>któregokolwiek</a:t>
            </a:r>
            <a:r>
              <a:rPr lang="pl-PL" sz="2000" b="1" dirty="0"/>
              <a:t> z warunków udziału w programie, nie podlegają 	dalszej ocenie i są zwracane przedsiębiorcom wraz z 	uzasadnieniem;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l-PL" sz="2400" dirty="0">
                <a:latin typeface="+mj-lt"/>
              </a:rPr>
              <a:t>drugi etap polega na przypisaniu wartości punktowych poszczególnym szczegółowym kryteriom przyznawania pomocy.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454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>
                <a:solidFill>
                  <a:srgbClr val="FF0000"/>
                </a:solidFill>
              </a:rPr>
              <a:t>Ocena wniosków – I etap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2030949" y="1424353"/>
            <a:ext cx="8127974" cy="4153776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pl-PL" sz="2800" b="1" dirty="0">
                <a:latin typeface="+mj-lt"/>
              </a:rPr>
              <a:t>Warunki udziału w konkursie:</a:t>
            </a:r>
          </a:p>
          <a:p>
            <a:pPr marL="457200" indent="-457200" algn="just">
              <a:buAutoNum type="arabicParenR"/>
            </a:pPr>
            <a:r>
              <a:rPr lang="pl-PL" sz="2400" dirty="0"/>
              <a:t>czasopismo posiada aktualny adres redakcji lub wydawcy na terenie Rzeczypospolitej Polskiej</a:t>
            </a:r>
          </a:p>
          <a:p>
            <a:pPr marL="457200" indent="-457200" algn="just">
              <a:buAutoNum type="arabicParenR"/>
            </a:pPr>
            <a:r>
              <a:rPr lang="pl-PL" sz="2400" dirty="0"/>
              <a:t>czasopismo </a:t>
            </a:r>
            <a:r>
              <a:rPr lang="en-US" sz="2400" u="sng" dirty="0" err="1"/>
              <a:t>nie</a:t>
            </a:r>
            <a:r>
              <a:rPr lang="en-US" sz="2400" u="sng" dirty="0"/>
              <a:t> jest </a:t>
            </a:r>
            <a:r>
              <a:rPr lang="en-US" sz="2400" u="sng" dirty="0" err="1"/>
              <a:t>ujęte</a:t>
            </a:r>
            <a:r>
              <a:rPr lang="en-US" sz="2400" u="sng" dirty="0"/>
              <a:t> w </a:t>
            </a:r>
            <a:r>
              <a:rPr lang="en-US" sz="2400" u="sng" dirty="0" err="1"/>
              <a:t>żadnej</a:t>
            </a:r>
            <a:r>
              <a:rPr lang="en-US" sz="2400" u="sng" dirty="0"/>
              <a:t> z </a:t>
            </a:r>
            <a:r>
              <a:rPr lang="en-US" sz="2400" u="sng" dirty="0" err="1"/>
              <a:t>następujących</a:t>
            </a:r>
            <a:r>
              <a:rPr lang="en-US" sz="2400" u="sng" dirty="0"/>
              <a:t> </a:t>
            </a:r>
            <a:r>
              <a:rPr lang="en-US" sz="2400" u="sng" dirty="0" err="1"/>
              <a:t>międzynarodowych</a:t>
            </a:r>
            <a:r>
              <a:rPr lang="en-US" sz="2400" u="sng" dirty="0"/>
              <a:t> </a:t>
            </a:r>
            <a:r>
              <a:rPr lang="en-US" sz="2400" u="sng" dirty="0" err="1"/>
              <a:t>baz</a:t>
            </a:r>
            <a:r>
              <a:rPr lang="en-US" sz="2400" u="sng" dirty="0"/>
              <a:t> </a:t>
            </a:r>
            <a:r>
              <a:rPr lang="en-US" sz="2400" u="sng" dirty="0" err="1"/>
              <a:t>czasopism</a:t>
            </a:r>
            <a:r>
              <a:rPr lang="en-US" sz="2400" u="sng" dirty="0"/>
              <a:t> </a:t>
            </a:r>
            <a:r>
              <a:rPr lang="en-US" sz="2400" u="sng" dirty="0" err="1"/>
              <a:t>naukowych</a:t>
            </a:r>
            <a:r>
              <a:rPr lang="en-US" sz="2400" dirty="0"/>
              <a:t>: </a:t>
            </a:r>
            <a:r>
              <a:rPr lang="en-US" sz="2400" b="1" i="1" dirty="0"/>
              <a:t>Scopus, Science Citation Index Expanded, Social Sciences Citation Index, Arts &amp; Humanities Citation Index, Emerging Sources Citation Index</a:t>
            </a:r>
            <a:r>
              <a:rPr lang="en-US" sz="2400" dirty="0"/>
              <a:t>,</a:t>
            </a:r>
            <a:endParaRPr lang="pl-PL" sz="2400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574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>
                <a:solidFill>
                  <a:srgbClr val="FF0000"/>
                </a:solidFill>
              </a:rPr>
              <a:t>Ocena wniosków – I etap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9</a:t>
            </a:fld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2030949" y="1214652"/>
            <a:ext cx="8127974" cy="4609413"/>
          </a:xfrm>
        </p:spPr>
        <p:txBody>
          <a:bodyPr>
            <a:normAutofit/>
          </a:bodyPr>
          <a:lstStyle/>
          <a:p>
            <a:pPr marL="355600" indent="-355600">
              <a:buNone/>
            </a:pPr>
            <a:r>
              <a:rPr lang="pl-PL" sz="2400" dirty="0"/>
              <a:t>3) czasopismo było wydawane przez okres co najmniej 2 lat kalendarzowych poprzedzających rok ogłoszenia konkursu w ramach programu,</a:t>
            </a:r>
          </a:p>
          <a:p>
            <a:pPr marL="355600" indent="-355600">
              <a:buNone/>
            </a:pPr>
            <a:r>
              <a:rPr lang="pl-PL" sz="2400" dirty="0"/>
              <a:t>4) czasopismo w okresie 2 lat kalendarzowych przed rokiem ogłoszenia konkursu w ramach programu było wydawane z częstotliwością nie mniejszą niż określona w rejestrze dzienników i czasopism, o którym mowa w art. 20 ust. 1 ustawy z dnia 26 stycznia 1984 r. – Prawo prasowe,</a:t>
            </a:r>
          </a:p>
          <a:p>
            <a:pPr marL="0" indent="0">
              <a:buNone/>
            </a:pPr>
            <a:endParaRPr lang="pl-PL" sz="2400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4467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3769</TotalTime>
  <Words>1112</Words>
  <Application>Microsoft Office PowerPoint</Application>
  <PresentationFormat>Niestandardowy</PresentationFormat>
  <Paragraphs>98</Paragraphs>
  <Slides>18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19" baseType="lpstr">
      <vt:lpstr>Motyw pakietu Office</vt:lpstr>
      <vt:lpstr>Prezentacja programu PowerPoint</vt:lpstr>
      <vt:lpstr>Program „Wsparcie dla czasopism naukowych”, geneza powstania</vt:lpstr>
      <vt:lpstr>Do kogo program jest skierowany </vt:lpstr>
      <vt:lpstr>Cel programu</vt:lpstr>
      <vt:lpstr> Do kiedy należy złożyć wniosek?</vt:lpstr>
      <vt:lpstr>Dziedziny objęte konkursem</vt:lpstr>
      <vt:lpstr>Ocena wniosków</vt:lpstr>
      <vt:lpstr>Ocena wniosków – I etap</vt:lpstr>
      <vt:lpstr>Ocena wniosków – I etap</vt:lpstr>
      <vt:lpstr>Ocena wniosków – I etap</vt:lpstr>
      <vt:lpstr>Ocena wniosków – I etap</vt:lpstr>
      <vt:lpstr>Ocena wniosków – I etap</vt:lpstr>
      <vt:lpstr>Ocena wniosków – II etap</vt:lpstr>
      <vt:lpstr>Ocena wniosków – II etap</vt:lpstr>
      <vt:lpstr>Ocena wniosków – II etap</vt:lpstr>
      <vt:lpstr>Wyniki oceny wniosków</vt:lpstr>
      <vt:lpstr>Raporty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Katarzyna</dc:creator>
  <cp:lastModifiedBy>Kulpińska Klaudia</cp:lastModifiedBy>
  <cp:revision>146</cp:revision>
  <dcterms:created xsi:type="dcterms:W3CDTF">2017-09-04T07:10:50Z</dcterms:created>
  <dcterms:modified xsi:type="dcterms:W3CDTF">2018-12-12T12:27:40Z</dcterms:modified>
</cp:coreProperties>
</file>