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0" r:id="rId2"/>
    <p:sldId id="361" r:id="rId3"/>
    <p:sldId id="318" r:id="rId4"/>
    <p:sldId id="335" r:id="rId5"/>
    <p:sldId id="336" r:id="rId6"/>
    <p:sldId id="337" r:id="rId7"/>
    <p:sldId id="338" r:id="rId8"/>
    <p:sldId id="339" r:id="rId9"/>
    <p:sldId id="355" r:id="rId10"/>
    <p:sldId id="340" r:id="rId11"/>
    <p:sldId id="341" r:id="rId12"/>
    <p:sldId id="360" r:id="rId13"/>
    <p:sldId id="342" r:id="rId14"/>
    <p:sldId id="343" r:id="rId15"/>
    <p:sldId id="344" r:id="rId16"/>
    <p:sldId id="346" r:id="rId17"/>
    <p:sldId id="347" r:id="rId18"/>
    <p:sldId id="348" r:id="rId19"/>
    <p:sldId id="372" r:id="rId20"/>
    <p:sldId id="345" r:id="rId21"/>
    <p:sldId id="356" r:id="rId22"/>
    <p:sldId id="359" r:id="rId23"/>
    <p:sldId id="371" r:id="rId24"/>
    <p:sldId id="358" r:id="rId25"/>
    <p:sldId id="351" r:id="rId26"/>
    <p:sldId id="352" r:id="rId27"/>
    <p:sldId id="353" r:id="rId28"/>
    <p:sldId id="354" r:id="rId29"/>
    <p:sldId id="349" r:id="rId30"/>
    <p:sldId id="350" r:id="rId31"/>
    <p:sldId id="362" r:id="rId32"/>
    <p:sldId id="366" r:id="rId33"/>
    <p:sldId id="365" r:id="rId34"/>
    <p:sldId id="363" r:id="rId35"/>
    <p:sldId id="364" r:id="rId36"/>
    <p:sldId id="367" r:id="rId37"/>
    <p:sldId id="368" r:id="rId38"/>
    <p:sldId id="370" r:id="rId39"/>
    <p:sldId id="369" r:id="rId40"/>
    <p:sldId id="268" r:id="rId41"/>
  </p:sldIdLst>
  <p:sldSz cx="9144000" cy="5143500" type="screen16x9"/>
  <p:notesSz cx="6669088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gacz Sebastian" initials="PS" lastIdx="6" clrIdx="0">
    <p:extLst/>
  </p:cmAuthor>
  <p:cmAuthor id="2" name="Wawer Łukasz" initials="WŁ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B29"/>
    <a:srgbClr val="040404"/>
    <a:srgbClr val="E81BB4"/>
    <a:srgbClr val="828282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7" autoAdjust="0"/>
    <p:restoredTop sz="79884" autoAdjust="0"/>
  </p:normalViewPr>
  <p:slideViewPr>
    <p:cSldViewPr snapToGrid="0" snapToObjects="1">
      <p:cViewPr>
        <p:scale>
          <a:sx n="132" d="100"/>
          <a:sy n="132" d="100"/>
        </p:scale>
        <p:origin x="-105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090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12F34-F15F-D647-8612-DD420916A326}" type="doc">
      <dgm:prSet loTypeId="urn:microsoft.com/office/officeart/2009/3/layout/RandomtoResultProcess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kumimoji="1" lang="ja-JP" altLang="en-US"/>
        </a:p>
      </dgm:t>
    </dgm:pt>
    <dgm:pt modelId="{D420AF7D-F02A-A54E-986F-E14D4A1F1DDB}">
      <dgm:prSet phldrT="[テキスト]"/>
      <dgm:spPr/>
      <dgm:t>
        <a:bodyPr/>
        <a:lstStyle/>
        <a:p>
          <a:r>
            <a:rPr kumimoji="1" lang="en-US" altLang="ja-JP" dirty="0" err="1" smtClean="0">
              <a:solidFill>
                <a:schemeClr val="tx1"/>
              </a:solidFill>
            </a:rPr>
            <a:t>Autor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4DFB9FCD-70D5-A147-8F6E-C3F3993AF135}" type="parTrans" cxnId="{0E8E7CBA-5C3C-B24B-B5EC-F9B9E0E9B2B1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2B0027DD-B7D9-ED4B-B1DA-3868FD526EEE}" type="sibTrans" cxnId="{0E8E7CBA-5C3C-B24B-B5EC-F9B9E0E9B2B1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1FFC3486-9F3D-1645-8AF8-D263671D1DE4}">
      <dgm:prSet phldrT="[テキスト]" custT="1"/>
      <dgm:spPr/>
      <dgm:t>
        <a:bodyPr/>
        <a:lstStyle/>
        <a:p>
          <a:pPr algn="l"/>
          <a:r>
            <a:rPr kumimoji="1" lang="pl-PL" altLang="ja-JP" sz="1400" dirty="0" smtClean="0">
              <a:solidFill>
                <a:schemeClr val="tx1"/>
              </a:solidFill>
            </a:rPr>
            <a:t>przypisz nr</a:t>
          </a:r>
          <a:r>
            <a:rPr kumimoji="1" lang="en-US" altLang="ja-JP" sz="1400" dirty="0" smtClean="0">
              <a:solidFill>
                <a:schemeClr val="tx1"/>
              </a:solidFill>
            </a:rPr>
            <a:t> </a:t>
          </a:r>
          <a:r>
            <a:rPr kumimoji="1" lang="en-US" altLang="ja-JP" sz="1400" dirty="0">
              <a:solidFill>
                <a:schemeClr val="tx1"/>
              </a:solidFill>
            </a:rPr>
            <a:t>ORCID </a:t>
          </a:r>
          <a:r>
            <a:rPr kumimoji="1" lang="pl-PL" altLang="ja-JP" sz="1400" dirty="0" smtClean="0">
              <a:solidFill>
                <a:schemeClr val="tx1"/>
              </a:solidFill>
            </a:rPr>
            <a:t>d</a:t>
          </a:r>
          <a:r>
            <a:rPr kumimoji="1" lang="en-US" altLang="ja-JP" sz="1400" dirty="0" smtClean="0">
              <a:solidFill>
                <a:schemeClr val="tx1"/>
              </a:solidFill>
            </a:rPr>
            <a:t>o </a:t>
          </a:r>
          <a:r>
            <a:rPr kumimoji="1" lang="pl-PL" altLang="ja-JP" sz="1400" dirty="0" smtClean="0">
              <a:solidFill>
                <a:schemeClr val="tx1"/>
              </a:solidFill>
            </a:rPr>
            <a:t>swojego nazwiska </a:t>
          </a:r>
          <a:endParaRPr kumimoji="1" lang="ja-JP" altLang="en-US" sz="1400" dirty="0">
            <a:solidFill>
              <a:schemeClr val="tx1"/>
            </a:solidFill>
          </a:endParaRPr>
        </a:p>
      </dgm:t>
    </dgm:pt>
    <dgm:pt modelId="{682F3296-316C-4F44-B400-306DA9773246}" type="parTrans" cxnId="{02FF8713-561B-EE46-9FC7-B46A9276D215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E4B90BE2-29B5-2D44-A019-F060185A58B9}" type="sibTrans" cxnId="{02FF8713-561B-EE46-9FC7-B46A9276D215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02D01C42-5F21-0E4A-8955-8C3193406D54}">
      <dgm:prSet phldrT="[テキスト]"/>
      <dgm:spPr/>
      <dgm:t>
        <a:bodyPr/>
        <a:lstStyle/>
        <a:p>
          <a:r>
            <a:rPr kumimoji="1" lang="pl-PL" altLang="ja-JP" dirty="0" smtClean="0">
              <a:solidFill>
                <a:schemeClr val="tx1"/>
              </a:solidFill>
            </a:rPr>
            <a:t>Wydawca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853474BF-5B36-E54F-9823-BFDE339F6F12}" type="parTrans" cxnId="{869F0F03-D65D-0040-B473-974133BBD4F8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81C8B46B-566E-B846-A383-1D7F9AD08359}" type="sibTrans" cxnId="{869F0F03-D65D-0040-B473-974133BBD4F8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95C99180-D06C-1244-82E4-E74259EB9B7E}">
      <dgm:prSet phldrT="[テキスト]" custT="1"/>
      <dgm:spPr/>
      <dgm:t>
        <a:bodyPr/>
        <a:lstStyle/>
        <a:p>
          <a:pPr algn="ctr"/>
          <a:r>
            <a:rPr kumimoji="1" lang="pl-PL" altLang="ja-JP" sz="1600" dirty="0" smtClean="0">
              <a:solidFill>
                <a:schemeClr val="tx1"/>
              </a:solidFill>
            </a:rPr>
            <a:t>wstawia numery </a:t>
          </a:r>
          <a:r>
            <a:rPr kumimoji="1" lang="en-US" altLang="ja-JP" sz="1600" dirty="0" smtClean="0">
              <a:solidFill>
                <a:schemeClr val="tx1"/>
              </a:solidFill>
            </a:rPr>
            <a:t>ORCID</a:t>
          </a:r>
          <a:r>
            <a:rPr kumimoji="1" lang="pl-PL" altLang="ja-JP" sz="1600" dirty="0" smtClean="0">
              <a:solidFill>
                <a:schemeClr val="tx1"/>
              </a:solidFill>
            </a:rPr>
            <a:t> autorów</a:t>
          </a:r>
          <a:r>
            <a:rPr kumimoji="1" lang="ja-JP" altLang="en-US" sz="1600" dirty="0" smtClean="0">
              <a:solidFill>
                <a:schemeClr val="tx1"/>
              </a:solidFill>
            </a:rPr>
            <a:t> </a:t>
          </a:r>
          <a:r>
            <a:rPr kumimoji="1" lang="pl-PL" altLang="ja-JP" sz="1600" dirty="0" smtClean="0">
              <a:solidFill>
                <a:schemeClr val="tx1"/>
              </a:solidFill>
            </a:rPr>
            <a:t>do </a:t>
          </a:r>
          <a:r>
            <a:rPr kumimoji="1" lang="en-US" altLang="ja-JP" sz="1600" dirty="0" err="1" smtClean="0">
              <a:solidFill>
                <a:schemeClr val="tx1"/>
              </a:solidFill>
            </a:rPr>
            <a:t>metada</a:t>
          </a:r>
          <a:r>
            <a:rPr kumimoji="1" lang="pl-PL" altLang="ja-JP" sz="1600" dirty="0" err="1" smtClean="0">
              <a:solidFill>
                <a:schemeClr val="tx1"/>
              </a:solidFill>
            </a:rPr>
            <a:t>nych</a:t>
          </a:r>
          <a:r>
            <a:rPr kumimoji="1" lang="pl-PL" altLang="ja-JP" sz="1600" dirty="0" smtClean="0">
              <a:solidFill>
                <a:schemeClr val="tx1"/>
              </a:solidFill>
            </a:rPr>
            <a:t>,</a:t>
          </a:r>
          <a:r>
            <a:rPr kumimoji="1" lang="ja-JP" altLang="en-US" sz="1600" dirty="0" smtClean="0">
              <a:solidFill>
                <a:schemeClr val="tx1"/>
              </a:solidFill>
            </a:rPr>
            <a:t> </a:t>
          </a:r>
          <a:r>
            <a:rPr kumimoji="1" lang="pl-PL" altLang="ja-JP" sz="1600" dirty="0" smtClean="0">
              <a:solidFill>
                <a:schemeClr val="tx1"/>
              </a:solidFill>
            </a:rPr>
            <a:t>gdy tekst jest przyjęty do publikacji</a:t>
          </a:r>
          <a:endParaRPr kumimoji="1" lang="ja-JP" altLang="en-US" sz="1600" dirty="0">
            <a:solidFill>
              <a:schemeClr val="tx1"/>
            </a:solidFill>
          </a:endParaRPr>
        </a:p>
      </dgm:t>
    </dgm:pt>
    <dgm:pt modelId="{7DEF19AF-0C56-2440-9DFE-20DC9707EF6A}" type="parTrans" cxnId="{855442F6-ADD1-7343-B3CF-552EAB020B05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F89F984D-86E7-A949-BDAF-145ECF67758B}" type="sibTrans" cxnId="{855442F6-ADD1-7343-B3CF-552EAB020B05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394573E4-2F1D-BC42-B9A1-1A4819A3C5CC}">
      <dgm:prSet phldrT="[テキスト]" custT="1"/>
      <dgm:spPr/>
      <dgm:t>
        <a:bodyPr/>
        <a:lstStyle/>
        <a:p>
          <a:pPr>
            <a:spcAft>
              <a:spcPts val="0"/>
            </a:spcAft>
          </a:pPr>
          <a:r>
            <a:rPr kumimoji="1" lang="pl-PL" altLang="ja-JP" sz="1600" dirty="0" smtClean="0">
              <a:solidFill>
                <a:schemeClr val="tx1"/>
              </a:solidFill>
            </a:rPr>
            <a:t>sprawdza numery </a:t>
          </a:r>
          <a:r>
            <a:rPr kumimoji="1" lang="en-US" altLang="ja-JP" sz="1600" dirty="0" smtClean="0">
              <a:solidFill>
                <a:schemeClr val="tx1"/>
              </a:solidFill>
            </a:rPr>
            <a:t>ORCID</a:t>
          </a:r>
          <a:r>
            <a:rPr kumimoji="1" lang="ja-JP" altLang="en-US" sz="1600" dirty="0" smtClean="0">
              <a:solidFill>
                <a:schemeClr val="tx1"/>
              </a:solidFill>
            </a:rPr>
            <a:t> </a:t>
          </a:r>
          <a:r>
            <a:rPr kumimoji="1" lang="pl-PL" altLang="ja-JP" sz="1600" dirty="0" smtClean="0">
              <a:solidFill>
                <a:schemeClr val="tx1"/>
              </a:solidFill>
            </a:rPr>
            <a:t>autorów </a:t>
          </a:r>
        </a:p>
        <a:p>
          <a:pPr>
            <a:spcAft>
              <a:spcPts val="0"/>
            </a:spcAft>
          </a:pPr>
          <a:r>
            <a:rPr kumimoji="1" lang="pl-PL" altLang="ja-JP" sz="1600" dirty="0" smtClean="0">
              <a:solidFill>
                <a:schemeClr val="tx1"/>
              </a:solidFill>
            </a:rPr>
            <a:t>w</a:t>
          </a:r>
          <a:r>
            <a:rPr lang="pl-PL" altLang="ja-JP" sz="1200" dirty="0" smtClean="0">
              <a:solidFill>
                <a:schemeClr val="tx1"/>
              </a:solidFill>
            </a:rPr>
            <a:t> </a:t>
          </a:r>
          <a:r>
            <a:rPr kumimoji="1" lang="en-US" altLang="ja-JP" sz="1600" dirty="0" err="1" smtClean="0">
              <a:solidFill>
                <a:schemeClr val="tx1"/>
              </a:solidFill>
            </a:rPr>
            <a:t>metada</a:t>
          </a:r>
          <a:r>
            <a:rPr kumimoji="1" lang="pl-PL" altLang="ja-JP" sz="1600" dirty="0" err="1" smtClean="0">
              <a:solidFill>
                <a:schemeClr val="tx1"/>
              </a:solidFill>
            </a:rPr>
            <a:t>nych</a:t>
          </a:r>
          <a:r>
            <a:rPr kumimoji="1" lang="ja-JP" altLang="en-US" sz="1600" dirty="0" smtClean="0">
              <a:solidFill>
                <a:schemeClr val="tx1"/>
              </a:solidFill>
            </a:rPr>
            <a:t> </a:t>
          </a:r>
          <a:r>
            <a:rPr kumimoji="1" lang="pl-PL" altLang="ja-JP" sz="1600" dirty="0" smtClean="0">
              <a:solidFill>
                <a:schemeClr val="tx1"/>
              </a:solidFill>
            </a:rPr>
            <a:t>przypisując nr. </a:t>
          </a:r>
          <a:r>
            <a:rPr kumimoji="1" lang="en-US" altLang="ja-JP" sz="1600" dirty="0" smtClean="0">
              <a:solidFill>
                <a:schemeClr val="tx1"/>
              </a:solidFill>
            </a:rPr>
            <a:t>DOI</a:t>
          </a:r>
          <a:r>
            <a:rPr kumimoji="1" lang="ja-JP" altLang="en-US" sz="1600" dirty="0" smtClean="0">
              <a:solidFill>
                <a:schemeClr val="tx1"/>
              </a:solidFill>
            </a:rPr>
            <a:t> </a:t>
          </a:r>
          <a:r>
            <a:rPr kumimoji="1" lang="pl-PL" altLang="ja-JP" sz="1600" dirty="0" smtClean="0">
              <a:solidFill>
                <a:schemeClr val="tx1"/>
              </a:solidFill>
            </a:rPr>
            <a:t>d</a:t>
          </a:r>
          <a:r>
            <a:rPr kumimoji="1" lang="en-US" altLang="ja-JP" sz="1600" dirty="0" smtClean="0">
              <a:solidFill>
                <a:schemeClr val="tx1"/>
              </a:solidFill>
            </a:rPr>
            <a:t>o</a:t>
          </a:r>
          <a:r>
            <a:rPr kumimoji="1" lang="ja-JP" altLang="en-US" sz="1600" dirty="0" smtClean="0">
              <a:solidFill>
                <a:schemeClr val="tx1"/>
              </a:solidFill>
            </a:rPr>
            <a:t> </a:t>
          </a:r>
          <a:r>
            <a:rPr kumimoji="1" lang="en-US" altLang="ja-JP" sz="1600" dirty="0" smtClean="0">
              <a:solidFill>
                <a:schemeClr val="tx1"/>
              </a:solidFill>
            </a:rPr>
            <a:t>n</a:t>
          </a:r>
          <a:r>
            <a:rPr kumimoji="1" lang="pl-PL" altLang="ja-JP" sz="1600" dirty="0" smtClean="0">
              <a:solidFill>
                <a:schemeClr val="tx1"/>
              </a:solidFill>
            </a:rPr>
            <a:t>o</a:t>
          </a:r>
          <a:r>
            <a:rPr kumimoji="1" lang="en-US" altLang="ja-JP" sz="1600" dirty="0" smtClean="0">
              <a:solidFill>
                <a:schemeClr val="tx1"/>
              </a:solidFill>
            </a:rPr>
            <a:t>w</a:t>
          </a:r>
          <a:r>
            <a:rPr kumimoji="1" lang="pl-PL" altLang="ja-JP" sz="1600" dirty="0" err="1" smtClean="0">
              <a:solidFill>
                <a:schemeClr val="tx1"/>
              </a:solidFill>
            </a:rPr>
            <a:t>ych</a:t>
          </a:r>
          <a:r>
            <a:rPr kumimoji="1" lang="ja-JP" altLang="en-US" sz="1600" dirty="0" smtClean="0">
              <a:solidFill>
                <a:schemeClr val="tx1"/>
              </a:solidFill>
            </a:rPr>
            <a:t> </a:t>
          </a:r>
          <a:r>
            <a:rPr kumimoji="1" lang="en-US" altLang="ja-JP" sz="1600" dirty="0" err="1" smtClean="0">
              <a:solidFill>
                <a:schemeClr val="tx1"/>
              </a:solidFill>
            </a:rPr>
            <a:t>publi</a:t>
          </a:r>
          <a:r>
            <a:rPr kumimoji="1" lang="pl-PL" altLang="ja-JP" sz="1600" dirty="0" smtClean="0">
              <a:solidFill>
                <a:schemeClr val="tx1"/>
              </a:solidFill>
            </a:rPr>
            <a:t>k</a:t>
          </a:r>
          <a:r>
            <a:rPr kumimoji="1" lang="en-US" altLang="ja-JP" sz="1600" dirty="0" smtClean="0">
              <a:solidFill>
                <a:schemeClr val="tx1"/>
              </a:solidFill>
            </a:rPr>
            <a:t>a</a:t>
          </a:r>
          <a:r>
            <a:rPr kumimoji="1" lang="pl-PL" altLang="ja-JP" sz="1600" dirty="0" err="1" smtClean="0">
              <a:solidFill>
                <a:schemeClr val="tx1"/>
              </a:solidFill>
            </a:rPr>
            <a:t>cji</a:t>
          </a:r>
          <a:endParaRPr kumimoji="1" lang="ja-JP" altLang="en-US" sz="1600" dirty="0">
            <a:solidFill>
              <a:schemeClr val="tx1"/>
            </a:solidFill>
          </a:endParaRPr>
        </a:p>
      </dgm:t>
    </dgm:pt>
    <dgm:pt modelId="{049A563C-8272-E441-B573-8786FE342A11}" type="parTrans" cxnId="{07C65904-18A5-FD47-8921-85EB3E4CAF0E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18D2F31B-63FB-C648-820E-70E780239D07}" type="sibTrans" cxnId="{07C65904-18A5-FD47-8921-85EB3E4CAF0E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A8CD4A52-E6ED-BE4B-A8AE-26446183D47A}">
      <dgm:prSet phldrT="[テキスト]" custT="1"/>
      <dgm:spPr/>
      <dgm:t>
        <a:bodyPr/>
        <a:lstStyle/>
        <a:p>
          <a:r>
            <a:rPr kumimoji="1" lang="en-US" altLang="ja-JP" sz="2000" dirty="0">
              <a:solidFill>
                <a:schemeClr val="tx1"/>
              </a:solidFill>
            </a:rPr>
            <a:t>ORCID</a:t>
          </a:r>
          <a:endParaRPr kumimoji="1" lang="ja-JP" altLang="en-US" sz="2000" dirty="0">
            <a:solidFill>
              <a:schemeClr val="tx1"/>
            </a:solidFill>
          </a:endParaRPr>
        </a:p>
      </dgm:t>
    </dgm:pt>
    <dgm:pt modelId="{2A8E8AC5-BF0D-BA4B-9B3F-6B397B8BB086}" type="parTrans" cxnId="{57F2B623-4204-3846-96E7-E02CD9CAC94B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78A8D44B-8EF1-7041-8DA8-AEF9287E5BDE}" type="sibTrans" cxnId="{57F2B623-4204-3846-96E7-E02CD9CAC94B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77798561-E45D-8C42-AA15-84926A004A6E}">
      <dgm:prSet phldrT="[テキスト]" custT="1"/>
      <dgm:spPr/>
      <dgm:t>
        <a:bodyPr/>
        <a:lstStyle/>
        <a:p>
          <a:pPr algn="ctr">
            <a:spcAft>
              <a:spcPts val="0"/>
            </a:spcAft>
          </a:pPr>
          <a:r>
            <a:rPr kumimoji="1" lang="pl-PL" altLang="ja-JP" sz="1600" dirty="0" smtClean="0">
              <a:solidFill>
                <a:schemeClr val="tx1"/>
              </a:solidFill>
            </a:rPr>
            <a:t>otrzymuje info </a:t>
          </a:r>
        </a:p>
        <a:p>
          <a:pPr algn="ctr">
            <a:spcAft>
              <a:spcPts val="0"/>
            </a:spcAft>
          </a:pPr>
          <a:r>
            <a:rPr kumimoji="1" lang="pl-PL" altLang="ja-JP" sz="1600" dirty="0" smtClean="0">
              <a:solidFill>
                <a:schemeClr val="tx1"/>
              </a:solidFill>
            </a:rPr>
            <a:t>o</a:t>
          </a:r>
          <a:r>
            <a:rPr kumimoji="1" lang="ja-JP" altLang="en-US" sz="1600" dirty="0" smtClean="0">
              <a:solidFill>
                <a:schemeClr val="tx1"/>
              </a:solidFill>
            </a:rPr>
            <a:t> </a:t>
          </a:r>
          <a:r>
            <a:rPr kumimoji="1" lang="en-US" altLang="ja-JP" sz="1600" dirty="0" smtClean="0">
              <a:solidFill>
                <a:schemeClr val="tx1"/>
              </a:solidFill>
            </a:rPr>
            <a:t>n</a:t>
          </a:r>
          <a:r>
            <a:rPr kumimoji="1" lang="pl-PL" altLang="ja-JP" sz="1600" dirty="0" smtClean="0">
              <a:solidFill>
                <a:schemeClr val="tx1"/>
              </a:solidFill>
            </a:rPr>
            <a:t>o</a:t>
          </a:r>
          <a:r>
            <a:rPr kumimoji="1" lang="en-US" altLang="ja-JP" sz="1600" dirty="0" smtClean="0">
              <a:solidFill>
                <a:schemeClr val="tx1"/>
              </a:solidFill>
            </a:rPr>
            <a:t>w</a:t>
          </a:r>
          <a:r>
            <a:rPr kumimoji="1" lang="pl-PL" altLang="ja-JP" sz="1600" dirty="0" smtClean="0">
              <a:solidFill>
                <a:schemeClr val="tx1"/>
              </a:solidFill>
            </a:rPr>
            <a:t>ej</a:t>
          </a:r>
          <a:r>
            <a:rPr kumimoji="1" lang="ja-JP" altLang="en-US" sz="1600" dirty="0" smtClean="0">
              <a:solidFill>
                <a:schemeClr val="tx1"/>
              </a:solidFill>
            </a:rPr>
            <a:t> </a:t>
          </a:r>
          <a:r>
            <a:rPr kumimoji="1" lang="en-US" altLang="ja-JP" sz="1600" dirty="0" err="1" smtClean="0">
              <a:solidFill>
                <a:schemeClr val="tx1"/>
              </a:solidFill>
            </a:rPr>
            <a:t>publi</a:t>
          </a:r>
          <a:r>
            <a:rPr kumimoji="1" lang="pl-PL" altLang="ja-JP" sz="1600" dirty="0" smtClean="0">
              <a:solidFill>
                <a:schemeClr val="tx1"/>
              </a:solidFill>
            </a:rPr>
            <a:t>k</a:t>
          </a:r>
          <a:r>
            <a:rPr kumimoji="1" lang="en-US" altLang="ja-JP" sz="1600" dirty="0" smtClean="0">
              <a:solidFill>
                <a:schemeClr val="tx1"/>
              </a:solidFill>
            </a:rPr>
            <a:t>a</a:t>
          </a:r>
          <a:r>
            <a:rPr kumimoji="1" lang="pl-PL" altLang="ja-JP" sz="1600" dirty="0" err="1" smtClean="0">
              <a:solidFill>
                <a:schemeClr val="tx1"/>
              </a:solidFill>
            </a:rPr>
            <a:t>cj</a:t>
          </a:r>
          <a:r>
            <a:rPr kumimoji="1" lang="en-US" altLang="ja-JP" sz="1600" dirty="0" err="1" smtClean="0">
              <a:solidFill>
                <a:schemeClr val="tx1"/>
              </a:solidFill>
            </a:rPr>
            <a:t>i</a:t>
          </a:r>
          <a:r>
            <a:rPr kumimoji="1" lang="ja-JP" altLang="en-US" sz="1600" dirty="0" smtClean="0">
              <a:solidFill>
                <a:schemeClr val="tx1"/>
              </a:solidFill>
            </a:rPr>
            <a:t> </a:t>
          </a:r>
          <a:endParaRPr kumimoji="1" lang="pl-PL" altLang="ja-JP" sz="1600" dirty="0" smtClean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r>
            <a:rPr kumimoji="1" lang="pl-PL" altLang="ja-JP" sz="1600" dirty="0" smtClean="0">
              <a:solidFill>
                <a:schemeClr val="tx1"/>
              </a:solidFill>
            </a:rPr>
            <a:t>i</a:t>
          </a:r>
          <a:r>
            <a:rPr kumimoji="1" lang="ja-JP" altLang="en-US" sz="1600" dirty="0" smtClean="0">
              <a:solidFill>
                <a:schemeClr val="tx1"/>
              </a:solidFill>
            </a:rPr>
            <a:t> </a:t>
          </a:r>
          <a:r>
            <a:rPr kumimoji="1" lang="pl-PL" altLang="ja-JP" sz="1600" dirty="0" smtClean="0">
              <a:solidFill>
                <a:schemeClr val="tx1"/>
              </a:solidFill>
            </a:rPr>
            <a:t>umieszcza ją </a:t>
          </a:r>
        </a:p>
        <a:p>
          <a:pPr algn="ctr">
            <a:spcAft>
              <a:spcPts val="0"/>
            </a:spcAft>
          </a:pPr>
          <a:r>
            <a:rPr kumimoji="1" lang="pl-PL" altLang="ja-JP" sz="1600" dirty="0" smtClean="0">
              <a:solidFill>
                <a:schemeClr val="tx1"/>
              </a:solidFill>
            </a:rPr>
            <a:t>na koncie </a:t>
          </a:r>
          <a:r>
            <a:rPr kumimoji="1" lang="en-US" altLang="ja-JP" sz="1600" dirty="0" smtClean="0">
              <a:solidFill>
                <a:schemeClr val="tx1"/>
              </a:solidFill>
            </a:rPr>
            <a:t>ORCID</a:t>
          </a:r>
          <a:r>
            <a:rPr kumimoji="1" lang="ja-JP" altLang="en-US" sz="1600" dirty="0" smtClean="0">
              <a:solidFill>
                <a:schemeClr val="tx1"/>
              </a:solidFill>
            </a:rPr>
            <a:t> </a:t>
          </a:r>
          <a:r>
            <a:rPr kumimoji="1" lang="en-US" altLang="ja-JP" sz="1600" dirty="0" err="1" smtClean="0">
              <a:solidFill>
                <a:schemeClr val="tx1"/>
              </a:solidFill>
            </a:rPr>
            <a:t>autor</a:t>
          </a:r>
          <a:r>
            <a:rPr kumimoji="1" lang="pl-PL" altLang="ja-JP" sz="1600" dirty="0" smtClean="0">
              <a:solidFill>
                <a:schemeClr val="tx1"/>
              </a:solidFill>
            </a:rPr>
            <a:t>a</a:t>
          </a:r>
          <a:endParaRPr kumimoji="1" lang="ja-JP" altLang="en-US" sz="1600" dirty="0">
            <a:solidFill>
              <a:schemeClr val="tx1"/>
            </a:solidFill>
          </a:endParaRPr>
        </a:p>
      </dgm:t>
    </dgm:pt>
    <dgm:pt modelId="{3FDA4962-F29E-2B4C-8B76-183E9CA393A5}" type="parTrans" cxnId="{DBD4A1A6-E512-AA40-9BCE-98090CC7B86C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B02AB9DD-6063-F448-8D89-72A8C218FC32}" type="sibTrans" cxnId="{DBD4A1A6-E512-AA40-9BCE-98090CC7B86C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332365C8-A346-E149-9D06-86F78D1E11F7}">
      <dgm:prSet phldrT="[テキスト]" custT="1"/>
      <dgm:spPr/>
      <dgm:t>
        <a:bodyPr/>
        <a:lstStyle/>
        <a:p>
          <a:pPr algn="l"/>
          <a:r>
            <a:rPr kumimoji="1" lang="pl-PL" altLang="ja-JP" sz="1400" dirty="0" smtClean="0">
              <a:solidFill>
                <a:schemeClr val="tx1"/>
              </a:solidFill>
            </a:rPr>
            <a:t>dodaj nr. ORCID do współautorów</a:t>
          </a:r>
          <a:endParaRPr kumimoji="1" lang="ja-JP" altLang="en-US" sz="1400" dirty="0">
            <a:solidFill>
              <a:schemeClr val="tx1"/>
            </a:solidFill>
          </a:endParaRPr>
        </a:p>
      </dgm:t>
    </dgm:pt>
    <dgm:pt modelId="{0C2F3043-86F0-D245-B919-B08FB83AF3D0}" type="parTrans" cxnId="{DDFC721E-3A28-1B4A-B806-0FBD445AA1F8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ECC62EAC-BA6A-2847-AADA-8B1615C702F5}" type="sibTrans" cxnId="{DDFC721E-3A28-1B4A-B806-0FBD445AA1F8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B7A114AD-C683-7F4D-913C-1414C9803AA9}">
      <dgm:prSet phldrT="[テキスト]"/>
      <dgm:spPr/>
      <dgm:t>
        <a:bodyPr/>
        <a:lstStyle/>
        <a:p>
          <a:endParaRPr kumimoji="1" lang="ja-JP" altLang="en-US" dirty="0">
            <a:solidFill>
              <a:schemeClr val="tx1"/>
            </a:solidFill>
          </a:endParaRPr>
        </a:p>
      </dgm:t>
    </dgm:pt>
    <dgm:pt modelId="{46D291E7-1BBB-F340-8165-1CC73553DF2E}" type="sibTrans" cxnId="{47410168-2D34-A240-85DA-DAC0F02EC300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F305EE63-D78F-364A-ABD6-EA1217DDEA41}" type="parTrans" cxnId="{47410168-2D34-A240-85DA-DAC0F02EC300}">
      <dgm:prSet/>
      <dgm:spPr/>
      <dgm:t>
        <a:bodyPr/>
        <a:lstStyle/>
        <a:p>
          <a:endParaRPr kumimoji="1" lang="ja-JP" altLang="en-US">
            <a:solidFill>
              <a:srgbClr val="58595B"/>
            </a:solidFill>
          </a:endParaRPr>
        </a:p>
      </dgm:t>
    </dgm:pt>
    <dgm:pt modelId="{B22466AD-E052-694D-8E95-C01C178E2955}" type="pres">
      <dgm:prSet presAssocID="{63C12F34-F15F-D647-8612-DD420916A32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28A70E84-C6E7-0A4B-8CE9-CF9843706226}" type="pres">
      <dgm:prSet presAssocID="{D420AF7D-F02A-A54E-986F-E14D4A1F1DDB}" presName="chaos" presStyleCnt="0"/>
      <dgm:spPr/>
    </dgm:pt>
    <dgm:pt modelId="{E6FA7324-34B2-084B-BB5A-3D345234D157}" type="pres">
      <dgm:prSet presAssocID="{D420AF7D-F02A-A54E-986F-E14D4A1F1DDB}" presName="parTx1" presStyleLbl="revTx" presStyleIdx="0" presStyleCnt="7"/>
      <dgm:spPr/>
      <dgm:t>
        <a:bodyPr/>
        <a:lstStyle/>
        <a:p>
          <a:endParaRPr lang="pl-PL"/>
        </a:p>
      </dgm:t>
    </dgm:pt>
    <dgm:pt modelId="{CA770C58-4C65-294D-B6D4-FFF0770DA5B4}" type="pres">
      <dgm:prSet presAssocID="{D420AF7D-F02A-A54E-986F-E14D4A1F1DDB}" presName="desTx1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6BA778-BD7C-9B45-ADDA-22F6B73EF6EE}" type="pres">
      <dgm:prSet presAssocID="{D420AF7D-F02A-A54E-986F-E14D4A1F1DDB}" presName="c1" presStyleLbl="node1" presStyleIdx="0" presStyleCnt="19"/>
      <dgm:spPr/>
    </dgm:pt>
    <dgm:pt modelId="{E016A417-8E83-004A-A5B5-581164EB27B0}" type="pres">
      <dgm:prSet presAssocID="{D420AF7D-F02A-A54E-986F-E14D4A1F1DDB}" presName="c2" presStyleLbl="node1" presStyleIdx="1" presStyleCnt="19"/>
      <dgm:spPr/>
    </dgm:pt>
    <dgm:pt modelId="{05053152-EDE8-034C-8767-0565A6276D56}" type="pres">
      <dgm:prSet presAssocID="{D420AF7D-F02A-A54E-986F-E14D4A1F1DDB}" presName="c3" presStyleLbl="node1" presStyleIdx="2" presStyleCnt="19"/>
      <dgm:spPr/>
    </dgm:pt>
    <dgm:pt modelId="{5AC699A8-E897-4E46-BC7A-FD8183AC86A8}" type="pres">
      <dgm:prSet presAssocID="{D420AF7D-F02A-A54E-986F-E14D4A1F1DDB}" presName="c4" presStyleLbl="node1" presStyleIdx="3" presStyleCnt="19"/>
      <dgm:spPr/>
    </dgm:pt>
    <dgm:pt modelId="{580DBCC6-DB5E-A146-AA0C-C0FBC6844D76}" type="pres">
      <dgm:prSet presAssocID="{D420AF7D-F02A-A54E-986F-E14D4A1F1DDB}" presName="c5" presStyleLbl="node1" presStyleIdx="4" presStyleCnt="19"/>
      <dgm:spPr/>
    </dgm:pt>
    <dgm:pt modelId="{72A7017A-653D-3441-9DA7-0E6EEA196257}" type="pres">
      <dgm:prSet presAssocID="{D420AF7D-F02A-A54E-986F-E14D4A1F1DDB}" presName="c6" presStyleLbl="node1" presStyleIdx="5" presStyleCnt="19"/>
      <dgm:spPr/>
    </dgm:pt>
    <dgm:pt modelId="{7AD53869-09BF-5742-ADE6-D09DE43ACC55}" type="pres">
      <dgm:prSet presAssocID="{D420AF7D-F02A-A54E-986F-E14D4A1F1DDB}" presName="c7" presStyleLbl="node1" presStyleIdx="6" presStyleCnt="19"/>
      <dgm:spPr/>
    </dgm:pt>
    <dgm:pt modelId="{F5A0B6BC-5702-7749-971C-46510725183B}" type="pres">
      <dgm:prSet presAssocID="{D420AF7D-F02A-A54E-986F-E14D4A1F1DDB}" presName="c8" presStyleLbl="node1" presStyleIdx="7" presStyleCnt="19"/>
      <dgm:spPr/>
    </dgm:pt>
    <dgm:pt modelId="{F0D308C3-0989-9D49-971C-7F6009272CBC}" type="pres">
      <dgm:prSet presAssocID="{D420AF7D-F02A-A54E-986F-E14D4A1F1DDB}" presName="c9" presStyleLbl="node1" presStyleIdx="8" presStyleCnt="19"/>
      <dgm:spPr/>
    </dgm:pt>
    <dgm:pt modelId="{B2C07C71-CD9C-BA4C-AB37-B82BA4653AFE}" type="pres">
      <dgm:prSet presAssocID="{D420AF7D-F02A-A54E-986F-E14D4A1F1DDB}" presName="c10" presStyleLbl="node1" presStyleIdx="9" presStyleCnt="19"/>
      <dgm:spPr/>
    </dgm:pt>
    <dgm:pt modelId="{A7214EC9-9AD8-1446-B896-B511C8AD0FE0}" type="pres">
      <dgm:prSet presAssocID="{D420AF7D-F02A-A54E-986F-E14D4A1F1DDB}" presName="c11" presStyleLbl="node1" presStyleIdx="10" presStyleCnt="19"/>
      <dgm:spPr/>
    </dgm:pt>
    <dgm:pt modelId="{269E550D-A645-C747-BE4E-82F553B747C2}" type="pres">
      <dgm:prSet presAssocID="{D420AF7D-F02A-A54E-986F-E14D4A1F1DDB}" presName="c12" presStyleLbl="node1" presStyleIdx="11" presStyleCnt="19"/>
      <dgm:spPr/>
    </dgm:pt>
    <dgm:pt modelId="{314B3A1E-B030-0349-BCFF-20AB92F6578C}" type="pres">
      <dgm:prSet presAssocID="{D420AF7D-F02A-A54E-986F-E14D4A1F1DDB}" presName="c13" presStyleLbl="node1" presStyleIdx="12" presStyleCnt="19"/>
      <dgm:spPr/>
    </dgm:pt>
    <dgm:pt modelId="{ACDDE2B8-83EA-DB45-91FE-F250536371C0}" type="pres">
      <dgm:prSet presAssocID="{D420AF7D-F02A-A54E-986F-E14D4A1F1DDB}" presName="c14" presStyleLbl="node1" presStyleIdx="13" presStyleCnt="19"/>
      <dgm:spPr/>
    </dgm:pt>
    <dgm:pt modelId="{64574797-68F5-A24B-A37B-65A146631C26}" type="pres">
      <dgm:prSet presAssocID="{D420AF7D-F02A-A54E-986F-E14D4A1F1DDB}" presName="c15" presStyleLbl="node1" presStyleIdx="14" presStyleCnt="19"/>
      <dgm:spPr/>
    </dgm:pt>
    <dgm:pt modelId="{1E159500-AD70-EA4C-A8A4-5A10A6FAB602}" type="pres">
      <dgm:prSet presAssocID="{D420AF7D-F02A-A54E-986F-E14D4A1F1DDB}" presName="c16" presStyleLbl="node1" presStyleIdx="15" presStyleCnt="19"/>
      <dgm:spPr/>
    </dgm:pt>
    <dgm:pt modelId="{525250D3-1DED-6048-9D8D-6D0AB71D85DC}" type="pres">
      <dgm:prSet presAssocID="{D420AF7D-F02A-A54E-986F-E14D4A1F1DDB}" presName="c17" presStyleLbl="node1" presStyleIdx="16" presStyleCnt="19"/>
      <dgm:spPr/>
    </dgm:pt>
    <dgm:pt modelId="{4F4EF960-D9CF-F14C-9768-D00B0FC3D46D}" type="pres">
      <dgm:prSet presAssocID="{D420AF7D-F02A-A54E-986F-E14D4A1F1DDB}" presName="c18" presStyleLbl="node1" presStyleIdx="17" presStyleCnt="19"/>
      <dgm:spPr/>
    </dgm:pt>
    <dgm:pt modelId="{B65C0CA1-ABAC-554F-B46E-12725656A23F}" type="pres">
      <dgm:prSet presAssocID="{2B0027DD-B7D9-ED4B-B1DA-3868FD526EEE}" presName="chevronComposite1" presStyleCnt="0"/>
      <dgm:spPr/>
    </dgm:pt>
    <dgm:pt modelId="{355D016C-D54A-1C41-99FF-ACCEEBE37792}" type="pres">
      <dgm:prSet presAssocID="{2B0027DD-B7D9-ED4B-B1DA-3868FD526EEE}" presName="chevron1" presStyleLbl="sibTrans2D1" presStyleIdx="0" presStyleCnt="3"/>
      <dgm:spPr/>
    </dgm:pt>
    <dgm:pt modelId="{115EAF19-5BC6-A74F-9D5F-34D191A51113}" type="pres">
      <dgm:prSet presAssocID="{2B0027DD-B7D9-ED4B-B1DA-3868FD526EEE}" presName="spChevron1" presStyleCnt="0"/>
      <dgm:spPr/>
    </dgm:pt>
    <dgm:pt modelId="{D2BA3122-5128-5345-BB20-5FECC1099EE4}" type="pres">
      <dgm:prSet presAssocID="{02D01C42-5F21-0E4A-8955-8C3193406D54}" presName="middle" presStyleCnt="0"/>
      <dgm:spPr/>
    </dgm:pt>
    <dgm:pt modelId="{D945DB2A-C9F4-2346-8148-B0B413B3819D}" type="pres">
      <dgm:prSet presAssocID="{02D01C42-5F21-0E4A-8955-8C3193406D54}" presName="parTxMid" presStyleLbl="revTx" presStyleIdx="2" presStyleCnt="7"/>
      <dgm:spPr/>
      <dgm:t>
        <a:bodyPr/>
        <a:lstStyle/>
        <a:p>
          <a:endParaRPr lang="pl-PL"/>
        </a:p>
      </dgm:t>
    </dgm:pt>
    <dgm:pt modelId="{05DF1DA2-9D21-9147-9CA7-9C2571603641}" type="pres">
      <dgm:prSet presAssocID="{02D01C42-5F21-0E4A-8955-8C3193406D54}" presName="desTxMid" presStyleLbl="revTx" presStyleIdx="3" presStyleCnt="7" custLinFactNeighborX="-666" custLinFactNeighborY="75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7AFCE7-B68C-C644-AF8D-52B043E1F92C}" type="pres">
      <dgm:prSet presAssocID="{02D01C42-5F21-0E4A-8955-8C3193406D54}" presName="spMid" presStyleCnt="0"/>
      <dgm:spPr/>
    </dgm:pt>
    <dgm:pt modelId="{6942706F-0973-7540-AED0-E00D05602305}" type="pres">
      <dgm:prSet presAssocID="{81C8B46B-566E-B846-A383-1D7F9AD08359}" presName="chevronComposite1" presStyleCnt="0"/>
      <dgm:spPr/>
    </dgm:pt>
    <dgm:pt modelId="{713A7E42-6569-5A44-B426-1D4DFECB97C7}" type="pres">
      <dgm:prSet presAssocID="{81C8B46B-566E-B846-A383-1D7F9AD08359}" presName="chevron1" presStyleLbl="sibTrans2D1" presStyleIdx="1" presStyleCnt="3"/>
      <dgm:spPr/>
    </dgm:pt>
    <dgm:pt modelId="{C5DD1631-C4F8-F449-ACDA-1E43ABA2E30C}" type="pres">
      <dgm:prSet presAssocID="{81C8B46B-566E-B846-A383-1D7F9AD08359}" presName="spChevron1" presStyleCnt="0"/>
      <dgm:spPr/>
    </dgm:pt>
    <dgm:pt modelId="{5942C969-A2A7-9F4D-ACDF-6A34B3E6C7B3}" type="pres">
      <dgm:prSet presAssocID="{B7A114AD-C683-7F4D-913C-1414C9803AA9}" presName="middle" presStyleCnt="0"/>
      <dgm:spPr/>
    </dgm:pt>
    <dgm:pt modelId="{9EA55DA4-FC12-DD49-B9E3-A5ECADE6E8A4}" type="pres">
      <dgm:prSet presAssocID="{B7A114AD-C683-7F4D-913C-1414C9803AA9}" presName="parTxMid" presStyleLbl="revTx" presStyleIdx="4" presStyleCnt="7"/>
      <dgm:spPr/>
      <dgm:t>
        <a:bodyPr/>
        <a:lstStyle/>
        <a:p>
          <a:endParaRPr lang="pl-PL"/>
        </a:p>
      </dgm:t>
    </dgm:pt>
    <dgm:pt modelId="{9853C4C2-8D26-BF4D-8685-C6E011AAD46F}" type="pres">
      <dgm:prSet presAssocID="{B7A114AD-C683-7F4D-913C-1414C9803AA9}" presName="desTxMid" presStyleLbl="revTx" presStyleIdx="5" presStyleCnt="7" custScaleX="115235" custLinFactNeighborX="773" custLinFactNeighborY="439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57C28-FF6B-C34B-BA30-76D28E2DB633}" type="pres">
      <dgm:prSet presAssocID="{B7A114AD-C683-7F4D-913C-1414C9803AA9}" presName="spMid" presStyleCnt="0"/>
      <dgm:spPr/>
    </dgm:pt>
    <dgm:pt modelId="{D13C33B3-59EB-A54A-8AD8-77F17C179AB5}" type="pres">
      <dgm:prSet presAssocID="{46D291E7-1BBB-F340-8165-1CC73553DF2E}" presName="chevronComposite1" presStyleCnt="0"/>
      <dgm:spPr/>
    </dgm:pt>
    <dgm:pt modelId="{3C44E39B-9000-F742-86E2-F0FE12E0676D}" type="pres">
      <dgm:prSet presAssocID="{46D291E7-1BBB-F340-8165-1CC73553DF2E}" presName="chevron1" presStyleLbl="sibTrans2D1" presStyleIdx="2" presStyleCnt="3"/>
      <dgm:spPr/>
    </dgm:pt>
    <dgm:pt modelId="{608866CC-D4A8-DC40-AAA3-E4332DC73B39}" type="pres">
      <dgm:prSet presAssocID="{46D291E7-1BBB-F340-8165-1CC73553DF2E}" presName="spChevron1" presStyleCnt="0"/>
      <dgm:spPr/>
    </dgm:pt>
    <dgm:pt modelId="{CF9846F1-41E8-6B41-A896-C9300D4E0980}" type="pres">
      <dgm:prSet presAssocID="{A8CD4A52-E6ED-BE4B-A8AE-26446183D47A}" presName="last" presStyleCnt="0"/>
      <dgm:spPr/>
    </dgm:pt>
    <dgm:pt modelId="{7D6DA81D-21C2-1644-B7C0-7DFF738E4374}" type="pres">
      <dgm:prSet presAssocID="{A8CD4A52-E6ED-BE4B-A8AE-26446183D47A}" presName="circleTx" presStyleLbl="node1" presStyleIdx="18" presStyleCnt="19"/>
      <dgm:spPr/>
      <dgm:t>
        <a:bodyPr/>
        <a:lstStyle/>
        <a:p>
          <a:endParaRPr lang="pl-PL"/>
        </a:p>
      </dgm:t>
    </dgm:pt>
    <dgm:pt modelId="{39923156-58AD-CF44-8488-441AC3BCECAC}" type="pres">
      <dgm:prSet presAssocID="{A8CD4A52-E6ED-BE4B-A8AE-26446183D47A}" presName="desTxN" presStyleLbl="revTx" presStyleIdx="6" presStyleCnt="7" custScaleX="111674" custLinFactNeighborX="1018" custLinFactNeighborY="254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4DB95E-3D98-F24E-9143-5F6C44373D60}" type="pres">
      <dgm:prSet presAssocID="{A8CD4A52-E6ED-BE4B-A8AE-26446183D47A}" presName="spN" presStyleCnt="0"/>
      <dgm:spPr/>
    </dgm:pt>
  </dgm:ptLst>
  <dgm:cxnLst>
    <dgm:cxn modelId="{57F2B623-4204-3846-96E7-E02CD9CAC94B}" srcId="{63C12F34-F15F-D647-8612-DD420916A326}" destId="{A8CD4A52-E6ED-BE4B-A8AE-26446183D47A}" srcOrd="3" destOrd="0" parTransId="{2A8E8AC5-BF0D-BA4B-9B3F-6B397B8BB086}" sibTransId="{78A8D44B-8EF1-7041-8DA8-AEF9287E5BDE}"/>
    <dgm:cxn modelId="{92EED95C-864E-4003-977A-BCECE88A14DC}" type="presOf" srcId="{A8CD4A52-E6ED-BE4B-A8AE-26446183D47A}" destId="{7D6DA81D-21C2-1644-B7C0-7DFF738E4374}" srcOrd="0" destOrd="0" presId="urn:microsoft.com/office/officeart/2009/3/layout/RandomtoResultProcess"/>
    <dgm:cxn modelId="{07C65904-18A5-FD47-8921-85EB3E4CAF0E}" srcId="{B7A114AD-C683-7F4D-913C-1414C9803AA9}" destId="{394573E4-2F1D-BC42-B9A1-1A4819A3C5CC}" srcOrd="0" destOrd="0" parTransId="{049A563C-8272-E441-B573-8786FE342A11}" sibTransId="{18D2F31B-63FB-C648-820E-70E780239D07}"/>
    <dgm:cxn modelId="{41FE8A2E-17C4-4CE7-A08F-1331CE136628}" type="presOf" srcId="{95C99180-D06C-1244-82E4-E74259EB9B7E}" destId="{05DF1DA2-9D21-9147-9CA7-9C2571603641}" srcOrd="0" destOrd="0" presId="urn:microsoft.com/office/officeart/2009/3/layout/RandomtoResultProcess"/>
    <dgm:cxn modelId="{6EDA4B2B-5461-432A-A04F-225386FB84C8}" type="presOf" srcId="{02D01C42-5F21-0E4A-8955-8C3193406D54}" destId="{D945DB2A-C9F4-2346-8148-B0B413B3819D}" srcOrd="0" destOrd="0" presId="urn:microsoft.com/office/officeart/2009/3/layout/RandomtoResultProcess"/>
    <dgm:cxn modelId="{D6D60865-33C6-4C13-9AB8-2CDDDE10C75F}" type="presOf" srcId="{394573E4-2F1D-BC42-B9A1-1A4819A3C5CC}" destId="{9853C4C2-8D26-BF4D-8685-C6E011AAD46F}" srcOrd="0" destOrd="0" presId="urn:microsoft.com/office/officeart/2009/3/layout/RandomtoResultProcess"/>
    <dgm:cxn modelId="{0E8E7CBA-5C3C-B24B-B5EC-F9B9E0E9B2B1}" srcId="{63C12F34-F15F-D647-8612-DD420916A326}" destId="{D420AF7D-F02A-A54E-986F-E14D4A1F1DDB}" srcOrd="0" destOrd="0" parTransId="{4DFB9FCD-70D5-A147-8F6E-C3F3993AF135}" sibTransId="{2B0027DD-B7D9-ED4B-B1DA-3868FD526EEE}"/>
    <dgm:cxn modelId="{48AFB2E4-53E7-4888-9F6A-BF150A30C09A}" type="presOf" srcId="{D420AF7D-F02A-A54E-986F-E14D4A1F1DDB}" destId="{E6FA7324-34B2-084B-BB5A-3D345234D157}" srcOrd="0" destOrd="0" presId="urn:microsoft.com/office/officeart/2009/3/layout/RandomtoResultProcess"/>
    <dgm:cxn modelId="{869F0F03-D65D-0040-B473-974133BBD4F8}" srcId="{63C12F34-F15F-D647-8612-DD420916A326}" destId="{02D01C42-5F21-0E4A-8955-8C3193406D54}" srcOrd="1" destOrd="0" parTransId="{853474BF-5B36-E54F-9823-BFDE339F6F12}" sibTransId="{81C8B46B-566E-B846-A383-1D7F9AD08359}"/>
    <dgm:cxn modelId="{0E077E1A-05CB-4E68-BD03-A1066E7E2A90}" type="presOf" srcId="{332365C8-A346-E149-9D06-86F78D1E11F7}" destId="{CA770C58-4C65-294D-B6D4-FFF0770DA5B4}" srcOrd="0" destOrd="1" presId="urn:microsoft.com/office/officeart/2009/3/layout/RandomtoResultProcess"/>
    <dgm:cxn modelId="{02FF8713-561B-EE46-9FC7-B46A9276D215}" srcId="{D420AF7D-F02A-A54E-986F-E14D4A1F1DDB}" destId="{1FFC3486-9F3D-1645-8AF8-D263671D1DE4}" srcOrd="0" destOrd="0" parTransId="{682F3296-316C-4F44-B400-306DA9773246}" sibTransId="{E4B90BE2-29B5-2D44-A019-F060185A58B9}"/>
    <dgm:cxn modelId="{83F513BA-F4A4-41CD-A51C-4A763EE1A904}" type="presOf" srcId="{1FFC3486-9F3D-1645-8AF8-D263671D1DE4}" destId="{CA770C58-4C65-294D-B6D4-FFF0770DA5B4}" srcOrd="0" destOrd="0" presId="urn:microsoft.com/office/officeart/2009/3/layout/RandomtoResultProcess"/>
    <dgm:cxn modelId="{855442F6-ADD1-7343-B3CF-552EAB020B05}" srcId="{02D01C42-5F21-0E4A-8955-8C3193406D54}" destId="{95C99180-D06C-1244-82E4-E74259EB9B7E}" srcOrd="0" destOrd="0" parTransId="{7DEF19AF-0C56-2440-9DFE-20DC9707EF6A}" sibTransId="{F89F984D-86E7-A949-BDAF-145ECF67758B}"/>
    <dgm:cxn modelId="{DDFC721E-3A28-1B4A-B806-0FBD445AA1F8}" srcId="{D420AF7D-F02A-A54E-986F-E14D4A1F1DDB}" destId="{332365C8-A346-E149-9D06-86F78D1E11F7}" srcOrd="1" destOrd="0" parTransId="{0C2F3043-86F0-D245-B919-B08FB83AF3D0}" sibTransId="{ECC62EAC-BA6A-2847-AADA-8B1615C702F5}"/>
    <dgm:cxn modelId="{9800C62B-491D-4DF4-8BA2-FAE526B4026E}" type="presOf" srcId="{77798561-E45D-8C42-AA15-84926A004A6E}" destId="{39923156-58AD-CF44-8488-441AC3BCECAC}" srcOrd="0" destOrd="0" presId="urn:microsoft.com/office/officeart/2009/3/layout/RandomtoResultProcess"/>
    <dgm:cxn modelId="{DBD4A1A6-E512-AA40-9BCE-98090CC7B86C}" srcId="{A8CD4A52-E6ED-BE4B-A8AE-26446183D47A}" destId="{77798561-E45D-8C42-AA15-84926A004A6E}" srcOrd="0" destOrd="0" parTransId="{3FDA4962-F29E-2B4C-8B76-183E9CA393A5}" sibTransId="{B02AB9DD-6063-F448-8D89-72A8C218FC32}"/>
    <dgm:cxn modelId="{47410168-2D34-A240-85DA-DAC0F02EC300}" srcId="{63C12F34-F15F-D647-8612-DD420916A326}" destId="{B7A114AD-C683-7F4D-913C-1414C9803AA9}" srcOrd="2" destOrd="0" parTransId="{F305EE63-D78F-364A-ABD6-EA1217DDEA41}" sibTransId="{46D291E7-1BBB-F340-8165-1CC73553DF2E}"/>
    <dgm:cxn modelId="{7217E1FE-C2C9-4558-AA09-43136276486B}" type="presOf" srcId="{63C12F34-F15F-D647-8612-DD420916A326}" destId="{B22466AD-E052-694D-8E95-C01C178E2955}" srcOrd="0" destOrd="0" presId="urn:microsoft.com/office/officeart/2009/3/layout/RandomtoResultProcess"/>
    <dgm:cxn modelId="{6E937BF1-B70A-42CE-AE57-783B6ED376B9}" type="presOf" srcId="{B7A114AD-C683-7F4D-913C-1414C9803AA9}" destId="{9EA55DA4-FC12-DD49-B9E3-A5ECADE6E8A4}" srcOrd="0" destOrd="0" presId="urn:microsoft.com/office/officeart/2009/3/layout/RandomtoResultProcess"/>
    <dgm:cxn modelId="{595AC809-1B05-49EA-937E-6C8D673C120A}" type="presParOf" srcId="{B22466AD-E052-694D-8E95-C01C178E2955}" destId="{28A70E84-C6E7-0A4B-8CE9-CF9843706226}" srcOrd="0" destOrd="0" presId="urn:microsoft.com/office/officeart/2009/3/layout/RandomtoResultProcess"/>
    <dgm:cxn modelId="{DCFF2155-B92C-4C66-BF0D-51022A17A0C6}" type="presParOf" srcId="{28A70E84-C6E7-0A4B-8CE9-CF9843706226}" destId="{E6FA7324-34B2-084B-BB5A-3D345234D157}" srcOrd="0" destOrd="0" presId="urn:microsoft.com/office/officeart/2009/3/layout/RandomtoResultProcess"/>
    <dgm:cxn modelId="{2F65AD6A-A5FE-482D-B60A-5BE26069DCD5}" type="presParOf" srcId="{28A70E84-C6E7-0A4B-8CE9-CF9843706226}" destId="{CA770C58-4C65-294D-B6D4-FFF0770DA5B4}" srcOrd="1" destOrd="0" presId="urn:microsoft.com/office/officeart/2009/3/layout/RandomtoResultProcess"/>
    <dgm:cxn modelId="{61CD4CC7-6194-4587-BC52-04FF71430410}" type="presParOf" srcId="{28A70E84-C6E7-0A4B-8CE9-CF9843706226}" destId="{906BA778-BD7C-9B45-ADDA-22F6B73EF6EE}" srcOrd="2" destOrd="0" presId="urn:microsoft.com/office/officeart/2009/3/layout/RandomtoResultProcess"/>
    <dgm:cxn modelId="{7FB87601-A548-4DD2-836B-FCEE8CC49EA0}" type="presParOf" srcId="{28A70E84-C6E7-0A4B-8CE9-CF9843706226}" destId="{E016A417-8E83-004A-A5B5-581164EB27B0}" srcOrd="3" destOrd="0" presId="urn:microsoft.com/office/officeart/2009/3/layout/RandomtoResultProcess"/>
    <dgm:cxn modelId="{19737CD1-98DA-4E47-9E9F-AA7D1D0C38B2}" type="presParOf" srcId="{28A70E84-C6E7-0A4B-8CE9-CF9843706226}" destId="{05053152-EDE8-034C-8767-0565A6276D56}" srcOrd="4" destOrd="0" presId="urn:microsoft.com/office/officeart/2009/3/layout/RandomtoResultProcess"/>
    <dgm:cxn modelId="{24CEB954-7407-46C1-84DC-1DE8A590A43A}" type="presParOf" srcId="{28A70E84-C6E7-0A4B-8CE9-CF9843706226}" destId="{5AC699A8-E897-4E46-BC7A-FD8183AC86A8}" srcOrd="5" destOrd="0" presId="urn:microsoft.com/office/officeart/2009/3/layout/RandomtoResultProcess"/>
    <dgm:cxn modelId="{0FA386D8-CB61-4E5C-854E-FDBD1F1819AF}" type="presParOf" srcId="{28A70E84-C6E7-0A4B-8CE9-CF9843706226}" destId="{580DBCC6-DB5E-A146-AA0C-C0FBC6844D76}" srcOrd="6" destOrd="0" presId="urn:microsoft.com/office/officeart/2009/3/layout/RandomtoResultProcess"/>
    <dgm:cxn modelId="{09F034F7-ACAE-41C9-9467-AC343EBD4BF9}" type="presParOf" srcId="{28A70E84-C6E7-0A4B-8CE9-CF9843706226}" destId="{72A7017A-653D-3441-9DA7-0E6EEA196257}" srcOrd="7" destOrd="0" presId="urn:microsoft.com/office/officeart/2009/3/layout/RandomtoResultProcess"/>
    <dgm:cxn modelId="{207EFC15-47B8-47C8-8E37-E7E302A36E60}" type="presParOf" srcId="{28A70E84-C6E7-0A4B-8CE9-CF9843706226}" destId="{7AD53869-09BF-5742-ADE6-D09DE43ACC55}" srcOrd="8" destOrd="0" presId="urn:microsoft.com/office/officeart/2009/3/layout/RandomtoResultProcess"/>
    <dgm:cxn modelId="{5490BA6F-4F79-493A-BF00-71A4E796405E}" type="presParOf" srcId="{28A70E84-C6E7-0A4B-8CE9-CF9843706226}" destId="{F5A0B6BC-5702-7749-971C-46510725183B}" srcOrd="9" destOrd="0" presId="urn:microsoft.com/office/officeart/2009/3/layout/RandomtoResultProcess"/>
    <dgm:cxn modelId="{3B748BF4-E0D9-4B47-B01D-4C36CDFC55C2}" type="presParOf" srcId="{28A70E84-C6E7-0A4B-8CE9-CF9843706226}" destId="{F0D308C3-0989-9D49-971C-7F6009272CBC}" srcOrd="10" destOrd="0" presId="urn:microsoft.com/office/officeart/2009/3/layout/RandomtoResultProcess"/>
    <dgm:cxn modelId="{FC1D3B6E-2DD0-485E-BA98-8E0B5A816013}" type="presParOf" srcId="{28A70E84-C6E7-0A4B-8CE9-CF9843706226}" destId="{B2C07C71-CD9C-BA4C-AB37-B82BA4653AFE}" srcOrd="11" destOrd="0" presId="urn:microsoft.com/office/officeart/2009/3/layout/RandomtoResultProcess"/>
    <dgm:cxn modelId="{837A7B4A-60C8-485F-A7DD-068B8E07DD9C}" type="presParOf" srcId="{28A70E84-C6E7-0A4B-8CE9-CF9843706226}" destId="{A7214EC9-9AD8-1446-B896-B511C8AD0FE0}" srcOrd="12" destOrd="0" presId="urn:microsoft.com/office/officeart/2009/3/layout/RandomtoResultProcess"/>
    <dgm:cxn modelId="{FA7CFC24-0FB1-443C-9E5B-E0C4CF6B0728}" type="presParOf" srcId="{28A70E84-C6E7-0A4B-8CE9-CF9843706226}" destId="{269E550D-A645-C747-BE4E-82F553B747C2}" srcOrd="13" destOrd="0" presId="urn:microsoft.com/office/officeart/2009/3/layout/RandomtoResultProcess"/>
    <dgm:cxn modelId="{9A75A7C1-CA0E-44D1-A1CB-1A0600A7AC87}" type="presParOf" srcId="{28A70E84-C6E7-0A4B-8CE9-CF9843706226}" destId="{314B3A1E-B030-0349-BCFF-20AB92F6578C}" srcOrd="14" destOrd="0" presId="urn:microsoft.com/office/officeart/2009/3/layout/RandomtoResultProcess"/>
    <dgm:cxn modelId="{095F2534-A806-4CD1-B431-B4E581C1AAF8}" type="presParOf" srcId="{28A70E84-C6E7-0A4B-8CE9-CF9843706226}" destId="{ACDDE2B8-83EA-DB45-91FE-F250536371C0}" srcOrd="15" destOrd="0" presId="urn:microsoft.com/office/officeart/2009/3/layout/RandomtoResultProcess"/>
    <dgm:cxn modelId="{04D74672-4513-4EA4-9A9A-225BD63E5240}" type="presParOf" srcId="{28A70E84-C6E7-0A4B-8CE9-CF9843706226}" destId="{64574797-68F5-A24B-A37B-65A146631C26}" srcOrd="16" destOrd="0" presId="urn:microsoft.com/office/officeart/2009/3/layout/RandomtoResultProcess"/>
    <dgm:cxn modelId="{347099DA-21B9-4E58-B494-3777E3A6357A}" type="presParOf" srcId="{28A70E84-C6E7-0A4B-8CE9-CF9843706226}" destId="{1E159500-AD70-EA4C-A8A4-5A10A6FAB602}" srcOrd="17" destOrd="0" presId="urn:microsoft.com/office/officeart/2009/3/layout/RandomtoResultProcess"/>
    <dgm:cxn modelId="{60022AAE-E81F-4454-9EED-0DB2B874D407}" type="presParOf" srcId="{28A70E84-C6E7-0A4B-8CE9-CF9843706226}" destId="{525250D3-1DED-6048-9D8D-6D0AB71D85DC}" srcOrd="18" destOrd="0" presId="urn:microsoft.com/office/officeart/2009/3/layout/RandomtoResultProcess"/>
    <dgm:cxn modelId="{5A09F969-F51B-49DE-BED6-BEBF117C9216}" type="presParOf" srcId="{28A70E84-C6E7-0A4B-8CE9-CF9843706226}" destId="{4F4EF960-D9CF-F14C-9768-D00B0FC3D46D}" srcOrd="19" destOrd="0" presId="urn:microsoft.com/office/officeart/2009/3/layout/RandomtoResultProcess"/>
    <dgm:cxn modelId="{1FC8837D-25D4-45DE-83D3-145BEB36C98F}" type="presParOf" srcId="{B22466AD-E052-694D-8E95-C01C178E2955}" destId="{B65C0CA1-ABAC-554F-B46E-12725656A23F}" srcOrd="1" destOrd="0" presId="urn:microsoft.com/office/officeart/2009/3/layout/RandomtoResultProcess"/>
    <dgm:cxn modelId="{F1C6EE12-7D91-49FD-B387-960E74FC7022}" type="presParOf" srcId="{B65C0CA1-ABAC-554F-B46E-12725656A23F}" destId="{355D016C-D54A-1C41-99FF-ACCEEBE37792}" srcOrd="0" destOrd="0" presId="urn:microsoft.com/office/officeart/2009/3/layout/RandomtoResultProcess"/>
    <dgm:cxn modelId="{7A7352AD-F809-4706-AA24-7576697B19CD}" type="presParOf" srcId="{B65C0CA1-ABAC-554F-B46E-12725656A23F}" destId="{115EAF19-5BC6-A74F-9D5F-34D191A51113}" srcOrd="1" destOrd="0" presId="urn:microsoft.com/office/officeart/2009/3/layout/RandomtoResultProcess"/>
    <dgm:cxn modelId="{9A8BFA4B-5E97-4925-83EB-87338ABA3E7F}" type="presParOf" srcId="{B22466AD-E052-694D-8E95-C01C178E2955}" destId="{D2BA3122-5128-5345-BB20-5FECC1099EE4}" srcOrd="2" destOrd="0" presId="urn:microsoft.com/office/officeart/2009/3/layout/RandomtoResultProcess"/>
    <dgm:cxn modelId="{1B8E9B97-036B-4D62-9304-1AB74C08C455}" type="presParOf" srcId="{D2BA3122-5128-5345-BB20-5FECC1099EE4}" destId="{D945DB2A-C9F4-2346-8148-B0B413B3819D}" srcOrd="0" destOrd="0" presId="urn:microsoft.com/office/officeart/2009/3/layout/RandomtoResultProcess"/>
    <dgm:cxn modelId="{920EE75F-7526-4E7B-94A8-54FE3A96B74A}" type="presParOf" srcId="{D2BA3122-5128-5345-BB20-5FECC1099EE4}" destId="{05DF1DA2-9D21-9147-9CA7-9C2571603641}" srcOrd="1" destOrd="0" presId="urn:microsoft.com/office/officeart/2009/3/layout/RandomtoResultProcess"/>
    <dgm:cxn modelId="{2A418CAD-E304-411D-94FF-4F8D1B980F20}" type="presParOf" srcId="{D2BA3122-5128-5345-BB20-5FECC1099EE4}" destId="{937AFCE7-B68C-C644-AF8D-52B043E1F92C}" srcOrd="2" destOrd="0" presId="urn:microsoft.com/office/officeart/2009/3/layout/RandomtoResultProcess"/>
    <dgm:cxn modelId="{C10734F0-C43E-496F-B46E-82BB16DBE9F5}" type="presParOf" srcId="{B22466AD-E052-694D-8E95-C01C178E2955}" destId="{6942706F-0973-7540-AED0-E00D05602305}" srcOrd="3" destOrd="0" presId="urn:microsoft.com/office/officeart/2009/3/layout/RandomtoResultProcess"/>
    <dgm:cxn modelId="{09197A66-B4FE-43EE-BC86-5905ED43AB39}" type="presParOf" srcId="{6942706F-0973-7540-AED0-E00D05602305}" destId="{713A7E42-6569-5A44-B426-1D4DFECB97C7}" srcOrd="0" destOrd="0" presId="urn:microsoft.com/office/officeart/2009/3/layout/RandomtoResultProcess"/>
    <dgm:cxn modelId="{9885F644-7576-4248-9ACB-D5912CF69C91}" type="presParOf" srcId="{6942706F-0973-7540-AED0-E00D05602305}" destId="{C5DD1631-C4F8-F449-ACDA-1E43ABA2E30C}" srcOrd="1" destOrd="0" presId="urn:microsoft.com/office/officeart/2009/3/layout/RandomtoResultProcess"/>
    <dgm:cxn modelId="{EA031806-09BD-448A-A914-8DF14B81A7C3}" type="presParOf" srcId="{B22466AD-E052-694D-8E95-C01C178E2955}" destId="{5942C969-A2A7-9F4D-ACDF-6A34B3E6C7B3}" srcOrd="4" destOrd="0" presId="urn:microsoft.com/office/officeart/2009/3/layout/RandomtoResultProcess"/>
    <dgm:cxn modelId="{EF48C1C3-6DAC-438A-BCB2-9ACA20188769}" type="presParOf" srcId="{5942C969-A2A7-9F4D-ACDF-6A34B3E6C7B3}" destId="{9EA55DA4-FC12-DD49-B9E3-A5ECADE6E8A4}" srcOrd="0" destOrd="0" presId="urn:microsoft.com/office/officeart/2009/3/layout/RandomtoResultProcess"/>
    <dgm:cxn modelId="{340BE35B-A63C-45DA-8A97-9378F2B1E6AA}" type="presParOf" srcId="{5942C969-A2A7-9F4D-ACDF-6A34B3E6C7B3}" destId="{9853C4C2-8D26-BF4D-8685-C6E011AAD46F}" srcOrd="1" destOrd="0" presId="urn:microsoft.com/office/officeart/2009/3/layout/RandomtoResultProcess"/>
    <dgm:cxn modelId="{530DEA9E-5DF1-4243-9847-B0D56465899A}" type="presParOf" srcId="{5942C969-A2A7-9F4D-ACDF-6A34B3E6C7B3}" destId="{E3757C28-FF6B-C34B-BA30-76D28E2DB633}" srcOrd="2" destOrd="0" presId="urn:microsoft.com/office/officeart/2009/3/layout/RandomtoResultProcess"/>
    <dgm:cxn modelId="{78D04172-C453-457E-BFB2-EAFDCA3BDABA}" type="presParOf" srcId="{B22466AD-E052-694D-8E95-C01C178E2955}" destId="{D13C33B3-59EB-A54A-8AD8-77F17C179AB5}" srcOrd="5" destOrd="0" presId="urn:microsoft.com/office/officeart/2009/3/layout/RandomtoResultProcess"/>
    <dgm:cxn modelId="{45B4DED7-3E3E-40A4-A7E2-1FA9509CAFC2}" type="presParOf" srcId="{D13C33B3-59EB-A54A-8AD8-77F17C179AB5}" destId="{3C44E39B-9000-F742-86E2-F0FE12E0676D}" srcOrd="0" destOrd="0" presId="urn:microsoft.com/office/officeart/2009/3/layout/RandomtoResultProcess"/>
    <dgm:cxn modelId="{1309B6FC-9D9C-48D9-82E8-A31B4B008186}" type="presParOf" srcId="{D13C33B3-59EB-A54A-8AD8-77F17C179AB5}" destId="{608866CC-D4A8-DC40-AAA3-E4332DC73B39}" srcOrd="1" destOrd="0" presId="urn:microsoft.com/office/officeart/2009/3/layout/RandomtoResultProcess"/>
    <dgm:cxn modelId="{CF59188E-FBD4-41EC-85B9-3C798CFF165E}" type="presParOf" srcId="{B22466AD-E052-694D-8E95-C01C178E2955}" destId="{CF9846F1-41E8-6B41-A896-C9300D4E0980}" srcOrd="6" destOrd="0" presId="urn:microsoft.com/office/officeart/2009/3/layout/RandomtoResultProcess"/>
    <dgm:cxn modelId="{A542B938-8707-4F00-A2AA-2FAF24A8E7E7}" type="presParOf" srcId="{CF9846F1-41E8-6B41-A896-C9300D4E0980}" destId="{7D6DA81D-21C2-1644-B7C0-7DFF738E4374}" srcOrd="0" destOrd="0" presId="urn:microsoft.com/office/officeart/2009/3/layout/RandomtoResultProcess"/>
    <dgm:cxn modelId="{A944104E-0426-48CD-8A24-94F93E43D77C}" type="presParOf" srcId="{CF9846F1-41E8-6B41-A896-C9300D4E0980}" destId="{39923156-58AD-CF44-8488-441AC3BCECAC}" srcOrd="1" destOrd="0" presId="urn:microsoft.com/office/officeart/2009/3/layout/RandomtoResultProcess"/>
    <dgm:cxn modelId="{421771DC-0D46-4402-995E-E80EE4B7D6AE}" type="presParOf" srcId="{CF9846F1-41E8-6B41-A896-C9300D4E0980}" destId="{944DB95E-3D98-F24E-9143-5F6C44373D60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A7324-34B2-084B-BB5A-3D345234D157}">
      <dsp:nvSpPr>
        <dsp:cNvPr id="0" name=""/>
        <dsp:cNvSpPr/>
      </dsp:nvSpPr>
      <dsp:spPr>
        <a:xfrm>
          <a:off x="82320" y="606873"/>
          <a:ext cx="1228499" cy="404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err="1" smtClean="0">
              <a:solidFill>
                <a:schemeClr val="tx1"/>
              </a:solidFill>
            </a:rPr>
            <a:t>Autor</a:t>
          </a:r>
          <a:endParaRPr kumimoji="1" lang="ja-JP" altLang="en-US" sz="2300" kern="1200" dirty="0">
            <a:solidFill>
              <a:schemeClr val="tx1"/>
            </a:solidFill>
          </a:endParaRPr>
        </a:p>
      </dsp:txBody>
      <dsp:txXfrm>
        <a:off x="82320" y="606873"/>
        <a:ext cx="1228499" cy="404846"/>
      </dsp:txXfrm>
    </dsp:sp>
    <dsp:sp modelId="{CA770C58-4C65-294D-B6D4-FFF0770DA5B4}">
      <dsp:nvSpPr>
        <dsp:cNvPr id="0" name=""/>
        <dsp:cNvSpPr/>
      </dsp:nvSpPr>
      <dsp:spPr>
        <a:xfrm>
          <a:off x="82320" y="1460554"/>
          <a:ext cx="1228499" cy="758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pl-PL" altLang="ja-JP" sz="1400" kern="1200" dirty="0" smtClean="0">
              <a:solidFill>
                <a:schemeClr val="tx1"/>
              </a:solidFill>
            </a:rPr>
            <a:t>przypisz nr</a:t>
          </a:r>
          <a:r>
            <a:rPr kumimoji="1" lang="en-US" altLang="ja-JP" sz="1400" kern="1200" dirty="0" smtClean="0">
              <a:solidFill>
                <a:schemeClr val="tx1"/>
              </a:solidFill>
            </a:rPr>
            <a:t> </a:t>
          </a:r>
          <a:r>
            <a:rPr kumimoji="1" lang="en-US" altLang="ja-JP" sz="1400" kern="1200" dirty="0">
              <a:solidFill>
                <a:schemeClr val="tx1"/>
              </a:solidFill>
            </a:rPr>
            <a:t>ORCID </a:t>
          </a:r>
          <a:r>
            <a:rPr kumimoji="1" lang="pl-PL" altLang="ja-JP" sz="1400" kern="1200" dirty="0" smtClean="0">
              <a:solidFill>
                <a:schemeClr val="tx1"/>
              </a:solidFill>
            </a:rPr>
            <a:t>d</a:t>
          </a:r>
          <a:r>
            <a:rPr kumimoji="1" lang="en-US" altLang="ja-JP" sz="1400" kern="1200" dirty="0" smtClean="0">
              <a:solidFill>
                <a:schemeClr val="tx1"/>
              </a:solidFill>
            </a:rPr>
            <a:t>o </a:t>
          </a:r>
          <a:r>
            <a:rPr kumimoji="1" lang="pl-PL" altLang="ja-JP" sz="1400" kern="1200" dirty="0" smtClean="0">
              <a:solidFill>
                <a:schemeClr val="tx1"/>
              </a:solidFill>
            </a:rPr>
            <a:t>swojego nazwiska </a:t>
          </a:r>
          <a:endParaRPr kumimoji="1" lang="ja-JP" alt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pl-PL" altLang="ja-JP" sz="1400" kern="1200" dirty="0" smtClean="0">
              <a:solidFill>
                <a:schemeClr val="tx1"/>
              </a:solidFill>
            </a:rPr>
            <a:t>dodaj nr. ORCID do współautorów</a:t>
          </a:r>
          <a:endParaRPr kumimoji="1" lang="ja-JP" altLang="en-US" sz="1400" kern="1200" dirty="0">
            <a:solidFill>
              <a:schemeClr val="tx1"/>
            </a:solidFill>
          </a:endParaRPr>
        </a:p>
      </dsp:txBody>
      <dsp:txXfrm>
        <a:off x="82320" y="1460554"/>
        <a:ext cx="1228499" cy="758484"/>
      </dsp:txXfrm>
    </dsp:sp>
    <dsp:sp modelId="{906BA778-BD7C-9B45-ADDA-22F6B73EF6EE}">
      <dsp:nvSpPr>
        <dsp:cNvPr id="0" name=""/>
        <dsp:cNvSpPr/>
      </dsp:nvSpPr>
      <dsp:spPr>
        <a:xfrm>
          <a:off x="80924" y="483744"/>
          <a:ext cx="97721" cy="977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16A417-8E83-004A-A5B5-581164EB27B0}">
      <dsp:nvSpPr>
        <dsp:cNvPr id="0" name=""/>
        <dsp:cNvSpPr/>
      </dsp:nvSpPr>
      <dsp:spPr>
        <a:xfrm>
          <a:off x="149329" y="346933"/>
          <a:ext cx="97721" cy="977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053152-EDE8-034C-8767-0565A6276D56}">
      <dsp:nvSpPr>
        <dsp:cNvPr id="0" name=""/>
        <dsp:cNvSpPr/>
      </dsp:nvSpPr>
      <dsp:spPr>
        <a:xfrm>
          <a:off x="313502" y="374295"/>
          <a:ext cx="153562" cy="1535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699A8-E897-4E46-BC7A-FD8183AC86A8}">
      <dsp:nvSpPr>
        <dsp:cNvPr id="0" name=""/>
        <dsp:cNvSpPr/>
      </dsp:nvSpPr>
      <dsp:spPr>
        <a:xfrm>
          <a:off x="450312" y="223804"/>
          <a:ext cx="97721" cy="977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DBCC6-DB5E-A146-AA0C-C0FBC6844D76}">
      <dsp:nvSpPr>
        <dsp:cNvPr id="0" name=""/>
        <dsp:cNvSpPr/>
      </dsp:nvSpPr>
      <dsp:spPr>
        <a:xfrm>
          <a:off x="628165" y="169080"/>
          <a:ext cx="97721" cy="977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A7017A-653D-3441-9DA7-0E6EEA196257}">
      <dsp:nvSpPr>
        <dsp:cNvPr id="0" name=""/>
        <dsp:cNvSpPr/>
      </dsp:nvSpPr>
      <dsp:spPr>
        <a:xfrm>
          <a:off x="847061" y="264847"/>
          <a:ext cx="97721" cy="977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D53869-09BF-5742-ADE6-D09DE43ACC55}">
      <dsp:nvSpPr>
        <dsp:cNvPr id="0" name=""/>
        <dsp:cNvSpPr/>
      </dsp:nvSpPr>
      <dsp:spPr>
        <a:xfrm>
          <a:off x="983871" y="333252"/>
          <a:ext cx="153562" cy="1535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A0B6BC-5702-7749-971C-46510725183B}">
      <dsp:nvSpPr>
        <dsp:cNvPr id="0" name=""/>
        <dsp:cNvSpPr/>
      </dsp:nvSpPr>
      <dsp:spPr>
        <a:xfrm>
          <a:off x="1175405" y="483744"/>
          <a:ext cx="97721" cy="977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D308C3-0989-9D49-971C-7F6009272CBC}">
      <dsp:nvSpPr>
        <dsp:cNvPr id="0" name=""/>
        <dsp:cNvSpPr/>
      </dsp:nvSpPr>
      <dsp:spPr>
        <a:xfrm>
          <a:off x="1257491" y="634235"/>
          <a:ext cx="97721" cy="977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C07C71-CD9C-BA4C-AB37-B82BA4653AFE}">
      <dsp:nvSpPr>
        <dsp:cNvPr id="0" name=""/>
        <dsp:cNvSpPr/>
      </dsp:nvSpPr>
      <dsp:spPr>
        <a:xfrm>
          <a:off x="546079" y="346933"/>
          <a:ext cx="251283" cy="25128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14EC9-9AD8-1446-B896-B511C8AD0FE0}">
      <dsp:nvSpPr>
        <dsp:cNvPr id="0" name=""/>
        <dsp:cNvSpPr/>
      </dsp:nvSpPr>
      <dsp:spPr>
        <a:xfrm>
          <a:off x="12519" y="866812"/>
          <a:ext cx="97721" cy="977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E550D-A645-C747-BE4E-82F553B747C2}">
      <dsp:nvSpPr>
        <dsp:cNvPr id="0" name=""/>
        <dsp:cNvSpPr/>
      </dsp:nvSpPr>
      <dsp:spPr>
        <a:xfrm>
          <a:off x="94605" y="989941"/>
          <a:ext cx="153562" cy="1535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B3A1E-B030-0349-BCFF-20AB92F6578C}">
      <dsp:nvSpPr>
        <dsp:cNvPr id="0" name=""/>
        <dsp:cNvSpPr/>
      </dsp:nvSpPr>
      <dsp:spPr>
        <a:xfrm>
          <a:off x="299821" y="1099389"/>
          <a:ext cx="223363" cy="2233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DE2B8-83EA-DB45-91FE-F250536371C0}">
      <dsp:nvSpPr>
        <dsp:cNvPr id="0" name=""/>
        <dsp:cNvSpPr/>
      </dsp:nvSpPr>
      <dsp:spPr>
        <a:xfrm>
          <a:off x="587122" y="1277242"/>
          <a:ext cx="97721" cy="977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574797-68F5-A24B-A37B-65A146631C26}">
      <dsp:nvSpPr>
        <dsp:cNvPr id="0" name=""/>
        <dsp:cNvSpPr/>
      </dsp:nvSpPr>
      <dsp:spPr>
        <a:xfrm>
          <a:off x="641846" y="1099389"/>
          <a:ext cx="153562" cy="1535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159500-AD70-EA4C-A8A4-5A10A6FAB602}">
      <dsp:nvSpPr>
        <dsp:cNvPr id="0" name=""/>
        <dsp:cNvSpPr/>
      </dsp:nvSpPr>
      <dsp:spPr>
        <a:xfrm>
          <a:off x="778656" y="1290923"/>
          <a:ext cx="97721" cy="977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5250D3-1DED-6048-9D8D-6D0AB71D85DC}">
      <dsp:nvSpPr>
        <dsp:cNvPr id="0" name=""/>
        <dsp:cNvSpPr/>
      </dsp:nvSpPr>
      <dsp:spPr>
        <a:xfrm>
          <a:off x="901785" y="1072027"/>
          <a:ext cx="223363" cy="2233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4EF960-D9CF-F14C-9768-D00B0FC3D46D}">
      <dsp:nvSpPr>
        <dsp:cNvPr id="0" name=""/>
        <dsp:cNvSpPr/>
      </dsp:nvSpPr>
      <dsp:spPr>
        <a:xfrm>
          <a:off x="1202767" y="1017303"/>
          <a:ext cx="153562" cy="1535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5D016C-D54A-1C41-99FF-ACCEEBE37792}">
      <dsp:nvSpPr>
        <dsp:cNvPr id="0" name=""/>
        <dsp:cNvSpPr/>
      </dsp:nvSpPr>
      <dsp:spPr>
        <a:xfrm>
          <a:off x="1356330" y="374068"/>
          <a:ext cx="450990" cy="860990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45DB2A-C9F4-2346-8148-B0B413B3819D}">
      <dsp:nvSpPr>
        <dsp:cNvPr id="0" name=""/>
        <dsp:cNvSpPr/>
      </dsp:nvSpPr>
      <dsp:spPr>
        <a:xfrm>
          <a:off x="1807321" y="374486"/>
          <a:ext cx="1229975" cy="860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altLang="ja-JP" sz="2300" kern="1200" dirty="0" smtClean="0">
              <a:solidFill>
                <a:schemeClr val="tx1"/>
              </a:solidFill>
            </a:rPr>
            <a:t>Wydawca</a:t>
          </a:r>
          <a:endParaRPr kumimoji="1" lang="ja-JP" altLang="en-US" sz="2300" kern="1200" dirty="0">
            <a:solidFill>
              <a:schemeClr val="tx1"/>
            </a:solidFill>
          </a:endParaRPr>
        </a:p>
      </dsp:txBody>
      <dsp:txXfrm>
        <a:off x="1807321" y="374486"/>
        <a:ext cx="1229975" cy="860982"/>
      </dsp:txXfrm>
    </dsp:sp>
    <dsp:sp modelId="{05DF1DA2-9D21-9147-9CA7-9C2571603641}">
      <dsp:nvSpPr>
        <dsp:cNvPr id="0" name=""/>
        <dsp:cNvSpPr/>
      </dsp:nvSpPr>
      <dsp:spPr>
        <a:xfrm>
          <a:off x="1799129" y="1517865"/>
          <a:ext cx="1229975" cy="758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altLang="ja-JP" sz="1600" kern="1200" dirty="0" smtClean="0">
              <a:solidFill>
                <a:schemeClr val="tx1"/>
              </a:solidFill>
            </a:rPr>
            <a:t>wstawia numery </a:t>
          </a:r>
          <a:r>
            <a:rPr kumimoji="1" lang="en-US" altLang="ja-JP" sz="1600" kern="1200" dirty="0" smtClean="0">
              <a:solidFill>
                <a:schemeClr val="tx1"/>
              </a:solidFill>
            </a:rPr>
            <a:t>ORCID</a:t>
          </a:r>
          <a:r>
            <a:rPr kumimoji="1" lang="pl-PL" altLang="ja-JP" sz="1600" kern="1200" dirty="0" smtClean="0">
              <a:solidFill>
                <a:schemeClr val="tx1"/>
              </a:solidFill>
            </a:rPr>
            <a:t> autorów</a:t>
          </a:r>
          <a:r>
            <a:rPr kumimoji="1" lang="ja-JP" altLang="en-US" sz="1600" kern="1200" dirty="0" smtClean="0">
              <a:solidFill>
                <a:schemeClr val="tx1"/>
              </a:solidFill>
            </a:rPr>
            <a:t> </a:t>
          </a:r>
          <a:r>
            <a:rPr kumimoji="1" lang="pl-PL" altLang="ja-JP" sz="1600" kern="1200" dirty="0" smtClean="0">
              <a:solidFill>
                <a:schemeClr val="tx1"/>
              </a:solidFill>
            </a:rPr>
            <a:t>do </a:t>
          </a:r>
          <a:r>
            <a:rPr kumimoji="1" lang="en-US" altLang="ja-JP" sz="1600" kern="1200" dirty="0" err="1" smtClean="0">
              <a:solidFill>
                <a:schemeClr val="tx1"/>
              </a:solidFill>
            </a:rPr>
            <a:t>metada</a:t>
          </a:r>
          <a:r>
            <a:rPr kumimoji="1" lang="pl-PL" altLang="ja-JP" sz="1600" kern="1200" dirty="0" err="1" smtClean="0">
              <a:solidFill>
                <a:schemeClr val="tx1"/>
              </a:solidFill>
            </a:rPr>
            <a:t>nych</a:t>
          </a:r>
          <a:r>
            <a:rPr kumimoji="1" lang="pl-PL" altLang="ja-JP" sz="1600" kern="1200" dirty="0" smtClean="0">
              <a:solidFill>
                <a:schemeClr val="tx1"/>
              </a:solidFill>
            </a:rPr>
            <a:t>,</a:t>
          </a:r>
          <a:r>
            <a:rPr kumimoji="1" lang="ja-JP" altLang="en-US" sz="1600" kern="1200" dirty="0" smtClean="0">
              <a:solidFill>
                <a:schemeClr val="tx1"/>
              </a:solidFill>
            </a:rPr>
            <a:t> </a:t>
          </a:r>
          <a:r>
            <a:rPr kumimoji="1" lang="pl-PL" altLang="ja-JP" sz="1600" kern="1200" dirty="0" smtClean="0">
              <a:solidFill>
                <a:schemeClr val="tx1"/>
              </a:solidFill>
            </a:rPr>
            <a:t>gdy tekst jest przyjęty do publikacji</a:t>
          </a:r>
          <a:endParaRPr kumimoji="1" lang="ja-JP" altLang="en-US" sz="1600" kern="1200" dirty="0">
            <a:solidFill>
              <a:schemeClr val="tx1"/>
            </a:solidFill>
          </a:endParaRPr>
        </a:p>
      </dsp:txBody>
      <dsp:txXfrm>
        <a:off x="1799129" y="1517865"/>
        <a:ext cx="1229975" cy="758484"/>
      </dsp:txXfrm>
    </dsp:sp>
    <dsp:sp modelId="{713A7E42-6569-5A44-B426-1D4DFECB97C7}">
      <dsp:nvSpPr>
        <dsp:cNvPr id="0" name=""/>
        <dsp:cNvSpPr/>
      </dsp:nvSpPr>
      <dsp:spPr>
        <a:xfrm>
          <a:off x="3037296" y="374068"/>
          <a:ext cx="450990" cy="860990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A55DA4-FC12-DD49-B9E3-A5ECADE6E8A4}">
      <dsp:nvSpPr>
        <dsp:cNvPr id="0" name=""/>
        <dsp:cNvSpPr/>
      </dsp:nvSpPr>
      <dsp:spPr>
        <a:xfrm>
          <a:off x="3581980" y="374486"/>
          <a:ext cx="1229975" cy="860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300" kern="1200" dirty="0">
            <a:solidFill>
              <a:schemeClr val="tx1"/>
            </a:solidFill>
          </a:endParaRPr>
        </a:p>
      </dsp:txBody>
      <dsp:txXfrm>
        <a:off x="3581980" y="374486"/>
        <a:ext cx="1229975" cy="860982"/>
      </dsp:txXfrm>
    </dsp:sp>
    <dsp:sp modelId="{9853C4C2-8D26-BF4D-8685-C6E011AAD46F}">
      <dsp:nvSpPr>
        <dsp:cNvPr id="0" name=""/>
        <dsp:cNvSpPr/>
      </dsp:nvSpPr>
      <dsp:spPr>
        <a:xfrm>
          <a:off x="3497794" y="1629635"/>
          <a:ext cx="1417361" cy="758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pl-PL" altLang="ja-JP" sz="1600" kern="1200" dirty="0" smtClean="0">
              <a:solidFill>
                <a:schemeClr val="tx1"/>
              </a:solidFill>
            </a:rPr>
            <a:t>sprawdza numery </a:t>
          </a:r>
          <a:r>
            <a:rPr kumimoji="1" lang="en-US" altLang="ja-JP" sz="1600" kern="1200" dirty="0" smtClean="0">
              <a:solidFill>
                <a:schemeClr val="tx1"/>
              </a:solidFill>
            </a:rPr>
            <a:t>ORCID</a:t>
          </a:r>
          <a:r>
            <a:rPr kumimoji="1" lang="ja-JP" altLang="en-US" sz="1600" kern="1200" dirty="0" smtClean="0">
              <a:solidFill>
                <a:schemeClr val="tx1"/>
              </a:solidFill>
            </a:rPr>
            <a:t> </a:t>
          </a:r>
          <a:r>
            <a:rPr kumimoji="1" lang="pl-PL" altLang="ja-JP" sz="1600" kern="1200" dirty="0" smtClean="0">
              <a:solidFill>
                <a:schemeClr val="tx1"/>
              </a:solidFill>
            </a:rPr>
            <a:t>autorów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pl-PL" altLang="ja-JP" sz="1600" kern="1200" dirty="0" smtClean="0">
              <a:solidFill>
                <a:schemeClr val="tx1"/>
              </a:solidFill>
            </a:rPr>
            <a:t>w</a:t>
          </a:r>
          <a:r>
            <a:rPr lang="pl-PL" altLang="ja-JP" sz="1200" kern="1200" dirty="0" smtClean="0">
              <a:solidFill>
                <a:schemeClr val="tx1"/>
              </a:solidFill>
            </a:rPr>
            <a:t> </a:t>
          </a:r>
          <a:r>
            <a:rPr kumimoji="1" lang="en-US" altLang="ja-JP" sz="1600" kern="1200" dirty="0" err="1" smtClean="0">
              <a:solidFill>
                <a:schemeClr val="tx1"/>
              </a:solidFill>
            </a:rPr>
            <a:t>metada</a:t>
          </a:r>
          <a:r>
            <a:rPr kumimoji="1" lang="pl-PL" altLang="ja-JP" sz="1600" kern="1200" dirty="0" err="1" smtClean="0">
              <a:solidFill>
                <a:schemeClr val="tx1"/>
              </a:solidFill>
            </a:rPr>
            <a:t>nych</a:t>
          </a:r>
          <a:r>
            <a:rPr kumimoji="1" lang="ja-JP" altLang="en-US" sz="1600" kern="1200" dirty="0" smtClean="0">
              <a:solidFill>
                <a:schemeClr val="tx1"/>
              </a:solidFill>
            </a:rPr>
            <a:t> </a:t>
          </a:r>
          <a:r>
            <a:rPr kumimoji="1" lang="pl-PL" altLang="ja-JP" sz="1600" kern="1200" dirty="0" smtClean="0">
              <a:solidFill>
                <a:schemeClr val="tx1"/>
              </a:solidFill>
            </a:rPr>
            <a:t>przypisując nr. </a:t>
          </a:r>
          <a:r>
            <a:rPr kumimoji="1" lang="en-US" altLang="ja-JP" sz="1600" kern="1200" dirty="0" smtClean="0">
              <a:solidFill>
                <a:schemeClr val="tx1"/>
              </a:solidFill>
            </a:rPr>
            <a:t>DOI</a:t>
          </a:r>
          <a:r>
            <a:rPr kumimoji="1" lang="ja-JP" altLang="en-US" sz="1600" kern="1200" dirty="0" smtClean="0">
              <a:solidFill>
                <a:schemeClr val="tx1"/>
              </a:solidFill>
            </a:rPr>
            <a:t> </a:t>
          </a:r>
          <a:r>
            <a:rPr kumimoji="1" lang="pl-PL" altLang="ja-JP" sz="1600" kern="1200" dirty="0" smtClean="0">
              <a:solidFill>
                <a:schemeClr val="tx1"/>
              </a:solidFill>
            </a:rPr>
            <a:t>d</a:t>
          </a:r>
          <a:r>
            <a:rPr kumimoji="1" lang="en-US" altLang="ja-JP" sz="1600" kern="1200" dirty="0" smtClean="0">
              <a:solidFill>
                <a:schemeClr val="tx1"/>
              </a:solidFill>
            </a:rPr>
            <a:t>o</a:t>
          </a:r>
          <a:r>
            <a:rPr kumimoji="1" lang="ja-JP" altLang="en-US" sz="1600" kern="1200" dirty="0" smtClean="0">
              <a:solidFill>
                <a:schemeClr val="tx1"/>
              </a:solidFill>
            </a:rPr>
            <a:t> </a:t>
          </a:r>
          <a:r>
            <a:rPr kumimoji="1" lang="en-US" altLang="ja-JP" sz="1600" kern="1200" dirty="0" smtClean="0">
              <a:solidFill>
                <a:schemeClr val="tx1"/>
              </a:solidFill>
            </a:rPr>
            <a:t>n</a:t>
          </a:r>
          <a:r>
            <a:rPr kumimoji="1" lang="pl-PL" altLang="ja-JP" sz="1600" kern="1200" dirty="0" smtClean="0">
              <a:solidFill>
                <a:schemeClr val="tx1"/>
              </a:solidFill>
            </a:rPr>
            <a:t>o</a:t>
          </a:r>
          <a:r>
            <a:rPr kumimoji="1" lang="en-US" altLang="ja-JP" sz="1600" kern="1200" dirty="0" smtClean="0">
              <a:solidFill>
                <a:schemeClr val="tx1"/>
              </a:solidFill>
            </a:rPr>
            <a:t>w</a:t>
          </a:r>
          <a:r>
            <a:rPr kumimoji="1" lang="pl-PL" altLang="ja-JP" sz="1600" kern="1200" dirty="0" err="1" smtClean="0">
              <a:solidFill>
                <a:schemeClr val="tx1"/>
              </a:solidFill>
            </a:rPr>
            <a:t>ych</a:t>
          </a:r>
          <a:r>
            <a:rPr kumimoji="1" lang="ja-JP" altLang="en-US" sz="1600" kern="1200" dirty="0" smtClean="0">
              <a:solidFill>
                <a:schemeClr val="tx1"/>
              </a:solidFill>
            </a:rPr>
            <a:t> </a:t>
          </a:r>
          <a:r>
            <a:rPr kumimoji="1" lang="en-US" altLang="ja-JP" sz="1600" kern="1200" dirty="0" err="1" smtClean="0">
              <a:solidFill>
                <a:schemeClr val="tx1"/>
              </a:solidFill>
            </a:rPr>
            <a:t>publi</a:t>
          </a:r>
          <a:r>
            <a:rPr kumimoji="1" lang="pl-PL" altLang="ja-JP" sz="1600" kern="1200" dirty="0" smtClean="0">
              <a:solidFill>
                <a:schemeClr val="tx1"/>
              </a:solidFill>
            </a:rPr>
            <a:t>k</a:t>
          </a:r>
          <a:r>
            <a:rPr kumimoji="1" lang="en-US" altLang="ja-JP" sz="1600" kern="1200" dirty="0" smtClean="0">
              <a:solidFill>
                <a:schemeClr val="tx1"/>
              </a:solidFill>
            </a:rPr>
            <a:t>a</a:t>
          </a:r>
          <a:r>
            <a:rPr kumimoji="1" lang="pl-PL" altLang="ja-JP" sz="1600" kern="1200" dirty="0" err="1" smtClean="0">
              <a:solidFill>
                <a:schemeClr val="tx1"/>
              </a:solidFill>
            </a:rPr>
            <a:t>cji</a:t>
          </a:r>
          <a:endParaRPr kumimoji="1" lang="ja-JP" altLang="en-US" sz="1600" kern="1200" dirty="0">
            <a:solidFill>
              <a:schemeClr val="tx1"/>
            </a:solidFill>
          </a:endParaRPr>
        </a:p>
      </dsp:txBody>
      <dsp:txXfrm>
        <a:off x="3497794" y="1629635"/>
        <a:ext cx="1417361" cy="758484"/>
      </dsp:txXfrm>
    </dsp:sp>
    <dsp:sp modelId="{3C44E39B-9000-F742-86E2-F0FE12E0676D}">
      <dsp:nvSpPr>
        <dsp:cNvPr id="0" name=""/>
        <dsp:cNvSpPr/>
      </dsp:nvSpPr>
      <dsp:spPr>
        <a:xfrm>
          <a:off x="4905648" y="374068"/>
          <a:ext cx="450990" cy="860990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DA81D-21C2-1644-B7C0-7DFF738E4374}">
      <dsp:nvSpPr>
        <dsp:cNvPr id="0" name=""/>
        <dsp:cNvSpPr/>
      </dsp:nvSpPr>
      <dsp:spPr>
        <a:xfrm>
          <a:off x="5520681" y="312987"/>
          <a:ext cx="1045478" cy="104547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>
              <a:solidFill>
                <a:schemeClr val="tx1"/>
              </a:solidFill>
            </a:rPr>
            <a:t>ORCID</a:t>
          </a:r>
          <a:endParaRPr kumimoji="1" lang="ja-JP" altLang="en-US" sz="2000" kern="1200" dirty="0">
            <a:solidFill>
              <a:schemeClr val="tx1"/>
            </a:solidFill>
          </a:endParaRPr>
        </a:p>
      </dsp:txBody>
      <dsp:txXfrm>
        <a:off x="5673788" y="466094"/>
        <a:ext cx="739264" cy="739264"/>
      </dsp:txXfrm>
    </dsp:sp>
    <dsp:sp modelId="{39923156-58AD-CF44-8488-441AC3BCECAC}">
      <dsp:nvSpPr>
        <dsp:cNvPr id="0" name=""/>
        <dsp:cNvSpPr/>
      </dsp:nvSpPr>
      <dsp:spPr>
        <a:xfrm>
          <a:off x="5369159" y="1629635"/>
          <a:ext cx="1373562" cy="758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pl-PL" altLang="ja-JP" sz="1600" kern="1200" dirty="0" smtClean="0">
              <a:solidFill>
                <a:schemeClr val="tx1"/>
              </a:solidFill>
            </a:rPr>
            <a:t>otrzymuje info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pl-PL" altLang="ja-JP" sz="1600" kern="1200" dirty="0" smtClean="0">
              <a:solidFill>
                <a:schemeClr val="tx1"/>
              </a:solidFill>
            </a:rPr>
            <a:t>o</a:t>
          </a:r>
          <a:r>
            <a:rPr kumimoji="1" lang="ja-JP" altLang="en-US" sz="1600" kern="1200" dirty="0" smtClean="0">
              <a:solidFill>
                <a:schemeClr val="tx1"/>
              </a:solidFill>
            </a:rPr>
            <a:t> </a:t>
          </a:r>
          <a:r>
            <a:rPr kumimoji="1" lang="en-US" altLang="ja-JP" sz="1600" kern="1200" dirty="0" smtClean="0">
              <a:solidFill>
                <a:schemeClr val="tx1"/>
              </a:solidFill>
            </a:rPr>
            <a:t>n</a:t>
          </a:r>
          <a:r>
            <a:rPr kumimoji="1" lang="pl-PL" altLang="ja-JP" sz="1600" kern="1200" dirty="0" smtClean="0">
              <a:solidFill>
                <a:schemeClr val="tx1"/>
              </a:solidFill>
            </a:rPr>
            <a:t>o</a:t>
          </a:r>
          <a:r>
            <a:rPr kumimoji="1" lang="en-US" altLang="ja-JP" sz="1600" kern="1200" dirty="0" smtClean="0">
              <a:solidFill>
                <a:schemeClr val="tx1"/>
              </a:solidFill>
            </a:rPr>
            <a:t>w</a:t>
          </a:r>
          <a:r>
            <a:rPr kumimoji="1" lang="pl-PL" altLang="ja-JP" sz="1600" kern="1200" dirty="0" smtClean="0">
              <a:solidFill>
                <a:schemeClr val="tx1"/>
              </a:solidFill>
            </a:rPr>
            <a:t>ej</a:t>
          </a:r>
          <a:r>
            <a:rPr kumimoji="1" lang="ja-JP" altLang="en-US" sz="1600" kern="1200" dirty="0" smtClean="0">
              <a:solidFill>
                <a:schemeClr val="tx1"/>
              </a:solidFill>
            </a:rPr>
            <a:t> </a:t>
          </a:r>
          <a:r>
            <a:rPr kumimoji="1" lang="en-US" altLang="ja-JP" sz="1600" kern="1200" dirty="0" err="1" smtClean="0">
              <a:solidFill>
                <a:schemeClr val="tx1"/>
              </a:solidFill>
            </a:rPr>
            <a:t>publi</a:t>
          </a:r>
          <a:r>
            <a:rPr kumimoji="1" lang="pl-PL" altLang="ja-JP" sz="1600" kern="1200" dirty="0" smtClean="0">
              <a:solidFill>
                <a:schemeClr val="tx1"/>
              </a:solidFill>
            </a:rPr>
            <a:t>k</a:t>
          </a:r>
          <a:r>
            <a:rPr kumimoji="1" lang="en-US" altLang="ja-JP" sz="1600" kern="1200" dirty="0" smtClean="0">
              <a:solidFill>
                <a:schemeClr val="tx1"/>
              </a:solidFill>
            </a:rPr>
            <a:t>a</a:t>
          </a:r>
          <a:r>
            <a:rPr kumimoji="1" lang="pl-PL" altLang="ja-JP" sz="1600" kern="1200" dirty="0" err="1" smtClean="0">
              <a:solidFill>
                <a:schemeClr val="tx1"/>
              </a:solidFill>
            </a:rPr>
            <a:t>cj</a:t>
          </a:r>
          <a:r>
            <a:rPr kumimoji="1" lang="en-US" altLang="ja-JP" sz="1600" kern="1200" dirty="0" err="1" smtClean="0">
              <a:solidFill>
                <a:schemeClr val="tx1"/>
              </a:solidFill>
            </a:rPr>
            <a:t>i</a:t>
          </a:r>
          <a:r>
            <a:rPr kumimoji="1" lang="ja-JP" altLang="en-US" sz="1600" kern="1200" dirty="0" smtClean="0">
              <a:solidFill>
                <a:schemeClr val="tx1"/>
              </a:solidFill>
            </a:rPr>
            <a:t> </a:t>
          </a:r>
          <a:endParaRPr kumimoji="1" lang="pl-PL" altLang="ja-JP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pl-PL" altLang="ja-JP" sz="1600" kern="1200" dirty="0" smtClean="0">
              <a:solidFill>
                <a:schemeClr val="tx1"/>
              </a:solidFill>
            </a:rPr>
            <a:t>i</a:t>
          </a:r>
          <a:r>
            <a:rPr kumimoji="1" lang="ja-JP" altLang="en-US" sz="1600" kern="1200" dirty="0" smtClean="0">
              <a:solidFill>
                <a:schemeClr val="tx1"/>
              </a:solidFill>
            </a:rPr>
            <a:t> </a:t>
          </a:r>
          <a:r>
            <a:rPr kumimoji="1" lang="pl-PL" altLang="ja-JP" sz="1600" kern="1200" dirty="0" smtClean="0">
              <a:solidFill>
                <a:schemeClr val="tx1"/>
              </a:solidFill>
            </a:rPr>
            <a:t>umieszcza ją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pl-PL" altLang="ja-JP" sz="1600" kern="1200" dirty="0" smtClean="0">
              <a:solidFill>
                <a:schemeClr val="tx1"/>
              </a:solidFill>
            </a:rPr>
            <a:t>na koncie </a:t>
          </a:r>
          <a:r>
            <a:rPr kumimoji="1" lang="en-US" altLang="ja-JP" sz="1600" kern="1200" dirty="0" smtClean="0">
              <a:solidFill>
                <a:schemeClr val="tx1"/>
              </a:solidFill>
            </a:rPr>
            <a:t>ORCID</a:t>
          </a:r>
          <a:r>
            <a:rPr kumimoji="1" lang="ja-JP" altLang="en-US" sz="1600" kern="1200" dirty="0" smtClean="0">
              <a:solidFill>
                <a:schemeClr val="tx1"/>
              </a:solidFill>
            </a:rPr>
            <a:t> </a:t>
          </a:r>
          <a:r>
            <a:rPr kumimoji="1" lang="en-US" altLang="ja-JP" sz="1600" kern="1200" dirty="0" err="1" smtClean="0">
              <a:solidFill>
                <a:schemeClr val="tx1"/>
              </a:solidFill>
            </a:rPr>
            <a:t>autor</a:t>
          </a:r>
          <a:r>
            <a:rPr kumimoji="1" lang="pl-PL" altLang="ja-JP" sz="1600" kern="1200" dirty="0" smtClean="0">
              <a:solidFill>
                <a:schemeClr val="tx1"/>
              </a:solidFill>
            </a:rPr>
            <a:t>a</a:t>
          </a:r>
          <a:endParaRPr kumimoji="1" lang="ja-JP" altLang="en-US" sz="1600" kern="1200" dirty="0">
            <a:solidFill>
              <a:schemeClr val="tx1"/>
            </a:solidFill>
          </a:endParaRPr>
        </a:p>
      </dsp:txBody>
      <dsp:txXfrm>
        <a:off x="5369159" y="1629635"/>
        <a:ext cx="1373562" cy="758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D72C2-EC4B-4511-8159-B74FFF044A0F}" type="datetimeFigureOut">
              <a:rPr lang="pl-PL" smtClean="0"/>
              <a:t>2018-12-19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F0D27-BAA4-409B-94D7-D3574623E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0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0F3F0-DBA3-CD46-9D20-7E6913C412F3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C502B-FD5A-C54E-9E47-992FA3B7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7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C502B-FD5A-C54E-9E47-992FA3B7515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5716" y="2210373"/>
            <a:ext cx="3225405" cy="972000"/>
          </a:xfrm>
          <a:prstGeom prst="rect">
            <a:avLst/>
          </a:prstGeom>
        </p:spPr>
      </p:pic>
      <p:pic>
        <p:nvPicPr>
          <p:cNvPr id="22" name="Obraz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33660" y="1854135"/>
            <a:ext cx="377823" cy="503999"/>
          </a:xfrm>
          <a:prstGeom prst="rect">
            <a:avLst/>
          </a:prstGeom>
        </p:spPr>
      </p:pic>
      <p:pic>
        <p:nvPicPr>
          <p:cNvPr id="23" name="Obraz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6243795" y="3744072"/>
            <a:ext cx="377825" cy="504000"/>
          </a:xfrm>
          <a:prstGeom prst="rect">
            <a:avLst/>
          </a:prstGeom>
        </p:spPr>
      </p:pic>
      <p:grpSp>
        <p:nvGrpSpPr>
          <p:cNvPr id="24" name="Grupa 14"/>
          <p:cNvGrpSpPr/>
          <p:nvPr userDrawn="1"/>
        </p:nvGrpSpPr>
        <p:grpSpPr>
          <a:xfrm>
            <a:off x="2930190" y="3389896"/>
            <a:ext cx="3304576" cy="467999"/>
            <a:chOff x="2435896" y="3442389"/>
            <a:chExt cx="3527992" cy="624002"/>
          </a:xfrm>
        </p:grpSpPr>
        <p:pic>
          <p:nvPicPr>
            <p:cNvPr id="25" name="Obraz 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5896" y="3442389"/>
              <a:ext cx="3527992" cy="624002"/>
            </a:xfrm>
            <a:prstGeom prst="rect">
              <a:avLst/>
            </a:prstGeom>
          </p:spPr>
        </p:pic>
        <p:sp>
          <p:nvSpPr>
            <p:cNvPr id="26" name="PoleTekstowe 13"/>
            <p:cNvSpPr txBox="1"/>
            <p:nvPr/>
          </p:nvSpPr>
          <p:spPr>
            <a:xfrm>
              <a:off x="2595476" y="3565476"/>
              <a:ext cx="3244504" cy="34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dirty="0" err="1" smtClean="0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1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28" name="Picture 27" descr="MNiSW-kol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97" y="4635316"/>
            <a:ext cx="1272727" cy="252000"/>
          </a:xfrm>
          <a:prstGeom prst="rect">
            <a:avLst/>
          </a:prstGeom>
        </p:spPr>
      </p:pic>
      <p:sp>
        <p:nvSpPr>
          <p:cNvPr id="29" name="PoleTekstowe 12"/>
          <p:cNvSpPr txBox="1"/>
          <p:nvPr userDrawn="1"/>
        </p:nvSpPr>
        <p:spPr>
          <a:xfrm>
            <a:off x="396621" y="4652679"/>
            <a:ext cx="17135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 smtClean="0">
                <a:solidFill>
                  <a:srgbClr val="828282"/>
                </a:solidFill>
              </a:rPr>
              <a:t>www.facebook.com</a:t>
            </a:r>
            <a:r>
              <a:rPr lang="pl-PL" sz="900" dirty="0" smtClean="0">
                <a:solidFill>
                  <a:srgbClr val="E81B29"/>
                </a:solidFill>
              </a:rPr>
              <a:t>/</a:t>
            </a:r>
            <a:r>
              <a:rPr lang="pl-PL" sz="900" dirty="0" err="1" smtClean="0">
                <a:solidFill>
                  <a:srgbClr val="E81B29"/>
                </a:solidFill>
              </a:rPr>
              <a:t>MNiSW</a:t>
            </a:r>
            <a:endParaRPr lang="pl-PL" sz="900" dirty="0">
              <a:solidFill>
                <a:srgbClr val="E81B29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4" y="647680"/>
            <a:ext cx="3607267" cy="852660"/>
          </a:xfrm>
          <a:prstGeom prst="rect">
            <a:avLst/>
          </a:prstGeom>
        </p:spPr>
      </p:pic>
      <p:pic>
        <p:nvPicPr>
          <p:cNvPr id="12" name="Picture 17" descr="MNiSW-kolor.png">
            <a:extLst>
              <a:ext uri="{FF2B5EF4-FFF2-40B4-BE49-F238E27FC236}">
                <a16:creationId xmlns="" xmlns:a16="http://schemas.microsoft.com/office/drawing/2014/main" id="{600D2E7B-9399-0A48-96BA-BFEDEF8DF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2863"/>
          <a:stretch/>
        </p:blipFill>
        <p:spPr>
          <a:xfrm>
            <a:off x="4712295" y="775343"/>
            <a:ext cx="3647580" cy="5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2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2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467783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1696107"/>
            <a:ext cx="6737480" cy="2183402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4" name="Picture 13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7" y="4781669"/>
            <a:ext cx="1272727" cy="252000"/>
          </a:xfrm>
          <a:prstGeom prst="rect">
            <a:avLst/>
          </a:prstGeom>
        </p:spPr>
      </p:pic>
      <p:pic>
        <p:nvPicPr>
          <p:cNvPr id="23" name="Obraz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5697" y="1432857"/>
            <a:ext cx="377823" cy="503999"/>
          </a:xfrm>
          <a:prstGeom prst="rect">
            <a:avLst/>
          </a:prstGeom>
        </p:spPr>
      </p:pic>
      <p:sp>
        <p:nvSpPr>
          <p:cNvPr id="24" name="Tytuł 1"/>
          <p:cNvSpPr>
            <a:spLocks noGrp="1"/>
          </p:cNvSpPr>
          <p:nvPr>
            <p:ph type="title"/>
          </p:nvPr>
        </p:nvSpPr>
        <p:spPr>
          <a:xfrm>
            <a:off x="506950" y="376771"/>
            <a:ext cx="6621421" cy="30906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grpSp>
        <p:nvGrpSpPr>
          <p:cNvPr id="30" name="Group 29"/>
          <p:cNvGrpSpPr>
            <a:grpSpLocks noChangeAspect="1"/>
          </p:cNvGrpSpPr>
          <p:nvPr userDrawn="1"/>
        </p:nvGrpSpPr>
        <p:grpSpPr>
          <a:xfrm>
            <a:off x="8131757" y="4061239"/>
            <a:ext cx="431999" cy="99692"/>
            <a:chOff x="8132793" y="5607219"/>
            <a:chExt cx="427917" cy="108000"/>
          </a:xfrm>
        </p:grpSpPr>
        <p:sp>
          <p:nvSpPr>
            <p:cNvPr id="31" name="Rectangle 30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430653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3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467783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573035" y="1444117"/>
            <a:ext cx="431999" cy="99692"/>
            <a:chOff x="8132793" y="5607219"/>
            <a:chExt cx="427917" cy="10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1696107"/>
            <a:ext cx="6737480" cy="2183402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6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7" y="4781669"/>
            <a:ext cx="1272727" cy="252000"/>
          </a:xfrm>
          <a:prstGeom prst="rect">
            <a:avLst/>
          </a:prstGeom>
        </p:spPr>
      </p:pic>
      <p:pic>
        <p:nvPicPr>
          <p:cNvPr id="17" name="Obraz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8255001" y="3717710"/>
            <a:ext cx="377825" cy="504000"/>
          </a:xfrm>
          <a:prstGeom prst="rect">
            <a:avLst/>
          </a:prstGeom>
        </p:spPr>
      </p:pic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506950" y="376771"/>
            <a:ext cx="6621421" cy="30906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430653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467783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1696107"/>
            <a:ext cx="6737480" cy="2183402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7" y="4781669"/>
            <a:ext cx="1272727" cy="252000"/>
          </a:xfrm>
          <a:prstGeom prst="rect">
            <a:avLst/>
          </a:prstGeom>
        </p:spPr>
      </p:pic>
      <p:pic>
        <p:nvPicPr>
          <p:cNvPr id="16" name="Obraz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8255001" y="3717710"/>
            <a:ext cx="377825" cy="504000"/>
          </a:xfrm>
          <a:prstGeom prst="rect">
            <a:avLst/>
          </a:prstGeom>
        </p:spPr>
      </p:pic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506950" y="376771"/>
            <a:ext cx="6621421" cy="30906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pic>
        <p:nvPicPr>
          <p:cNvPr id="19" name="Obraz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5697" y="1432857"/>
            <a:ext cx="377823" cy="50399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430653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2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5"/>
          <p:cNvCxnSpPr/>
          <p:nvPr userDrawn="1"/>
        </p:nvCxnSpPr>
        <p:spPr>
          <a:xfrm>
            <a:off x="506949" y="467783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59870" y="1180398"/>
            <a:ext cx="8075053" cy="3223660"/>
            <a:chOff x="559870" y="1573863"/>
            <a:chExt cx="8075053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870" y="1573863"/>
              <a:ext cx="377825" cy="671999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57098" y="5200076"/>
              <a:ext cx="377825" cy="672000"/>
            </a:xfrm>
            <a:prstGeom prst="rect">
              <a:avLst/>
            </a:prstGeom>
          </p:spPr>
        </p:pic>
      </p:grpSp>
      <p:pic>
        <p:nvPicPr>
          <p:cNvPr id="11" name="Obraz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8370" y="368414"/>
            <a:ext cx="1506553" cy="191511"/>
          </a:xfrm>
          <a:prstGeom prst="rect">
            <a:avLst/>
          </a:prstGeom>
        </p:spPr>
      </p:pic>
      <p:pic>
        <p:nvPicPr>
          <p:cNvPr id="15" name="Picture 14" descr="MNiSW-biale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0" y="4770155"/>
            <a:ext cx="1272727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24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4"/>
          <p:cNvCxnSpPr/>
          <p:nvPr userDrawn="1"/>
        </p:nvCxnSpPr>
        <p:spPr>
          <a:xfrm>
            <a:off x="506949" y="467783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Obraz 10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3623" y="396117"/>
            <a:ext cx="1511300" cy="216000"/>
          </a:xfrm>
          <a:prstGeom prst="rect">
            <a:avLst/>
          </a:prstGeom>
        </p:spPr>
      </p:pic>
      <p:pic>
        <p:nvPicPr>
          <p:cNvPr id="12" name="Picture 11" descr="MNiSW-biale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0" y="4770155"/>
            <a:ext cx="1272727" cy="252000"/>
          </a:xfrm>
          <a:prstGeom prst="rect">
            <a:avLst/>
          </a:prstGeom>
        </p:spPr>
      </p:pic>
      <p:sp>
        <p:nvSpPr>
          <p:cNvPr id="25" name="Title 13"/>
          <p:cNvSpPr>
            <a:spLocks noGrp="1"/>
          </p:cNvSpPr>
          <p:nvPr>
            <p:ph type="title"/>
          </p:nvPr>
        </p:nvSpPr>
        <p:spPr>
          <a:xfrm>
            <a:off x="2570382" y="1953004"/>
            <a:ext cx="4151610" cy="85725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26" name="Obraz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22500" y="1555301"/>
            <a:ext cx="431800" cy="428625"/>
          </a:xfrm>
          <a:prstGeom prst="rect">
            <a:avLst/>
          </a:prstGeom>
        </p:spPr>
      </p:pic>
      <p:pic>
        <p:nvPicPr>
          <p:cNvPr id="27" name="Obraz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6489700" y="2798636"/>
            <a:ext cx="4318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3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2570382" y="1953004"/>
            <a:ext cx="4151610" cy="85725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5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500" y="1555301"/>
            <a:ext cx="431800" cy="428625"/>
          </a:xfrm>
          <a:prstGeom prst="rect">
            <a:avLst/>
          </a:prstGeom>
        </p:spPr>
      </p:pic>
      <p:pic>
        <p:nvPicPr>
          <p:cNvPr id="6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489700" y="2798636"/>
            <a:ext cx="4318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63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pic>
        <p:nvPicPr>
          <p:cNvPr id="17" name="Obraz 10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3623" y="396117"/>
            <a:ext cx="1511300" cy="216000"/>
          </a:xfrm>
          <a:prstGeom prst="rect">
            <a:avLst/>
          </a:prstGeom>
        </p:spPr>
      </p:pic>
      <p:cxnSp>
        <p:nvCxnSpPr>
          <p:cNvPr id="18" name="Łącznik prosty 4"/>
          <p:cNvCxnSpPr/>
          <p:nvPr userDrawn="1"/>
        </p:nvCxnSpPr>
        <p:spPr>
          <a:xfrm>
            <a:off x="506949" y="467783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MNiSW-biale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0" y="4770155"/>
            <a:ext cx="1272727" cy="252000"/>
          </a:xfrm>
          <a:prstGeom prst="rect">
            <a:avLst/>
          </a:prstGeom>
        </p:spPr>
      </p:pic>
      <p:sp>
        <p:nvSpPr>
          <p:cNvPr id="23" name="Title 13"/>
          <p:cNvSpPr>
            <a:spLocks noGrp="1"/>
          </p:cNvSpPr>
          <p:nvPr>
            <p:ph type="title"/>
          </p:nvPr>
        </p:nvSpPr>
        <p:spPr>
          <a:xfrm>
            <a:off x="2570382" y="1953004"/>
            <a:ext cx="4151610" cy="85725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24" name="Obraz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22500" y="1555301"/>
            <a:ext cx="431800" cy="428625"/>
          </a:xfrm>
          <a:prstGeom prst="rect">
            <a:avLst/>
          </a:prstGeom>
        </p:spPr>
      </p:pic>
      <p:pic>
        <p:nvPicPr>
          <p:cNvPr id="25" name="Obraz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6489700" y="2798636"/>
            <a:ext cx="4318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5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Łącznik prosty 7"/>
          <p:cNvCxnSpPr/>
          <p:nvPr userDrawn="1"/>
        </p:nvCxnSpPr>
        <p:spPr>
          <a:xfrm>
            <a:off x="506949" y="467783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NiSW-k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7" y="4781669"/>
            <a:ext cx="1272727" cy="252000"/>
          </a:xfrm>
          <a:prstGeom prst="rect">
            <a:avLst/>
          </a:prstGeom>
        </p:spPr>
      </p:pic>
      <p:sp>
        <p:nvSpPr>
          <p:cNvPr id="25" name="Title 13"/>
          <p:cNvSpPr>
            <a:spLocks noGrp="1"/>
          </p:cNvSpPr>
          <p:nvPr>
            <p:ph type="title"/>
          </p:nvPr>
        </p:nvSpPr>
        <p:spPr>
          <a:xfrm>
            <a:off x="2570382" y="1953004"/>
            <a:ext cx="4151610" cy="857250"/>
          </a:xfrm>
        </p:spPr>
        <p:txBody>
          <a:bodyPr>
            <a:noAutofit/>
          </a:bodyPr>
          <a:lstStyle>
            <a:lvl1pPr>
              <a:defRPr b="1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26" name="Obraz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22500" y="1555301"/>
            <a:ext cx="431800" cy="428625"/>
          </a:xfrm>
          <a:prstGeom prst="rect">
            <a:avLst/>
          </a:prstGeom>
        </p:spPr>
      </p:pic>
      <p:pic>
        <p:nvPicPr>
          <p:cNvPr id="27" name="Obraz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6489700" y="2798636"/>
            <a:ext cx="431800" cy="4286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430653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6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506949" y="1411736"/>
            <a:ext cx="8127974" cy="857250"/>
          </a:xfrm>
        </p:spPr>
        <p:txBody>
          <a:bodyPr>
            <a:noAutofit/>
          </a:bodyPr>
          <a:lstStyle>
            <a:lvl1pPr algn="ctr">
              <a:defRPr sz="38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949" y="3034972"/>
            <a:ext cx="8127974" cy="106561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pic>
        <p:nvPicPr>
          <p:cNvPr id="10" name="Picture 9" descr="MNiSW-k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97" y="4635316"/>
            <a:ext cx="1272727" cy="252000"/>
          </a:xfrm>
          <a:prstGeom prst="rect">
            <a:avLst/>
          </a:prstGeom>
        </p:spPr>
      </p:pic>
      <p:sp>
        <p:nvSpPr>
          <p:cNvPr id="11" name="PoleTekstowe 12"/>
          <p:cNvSpPr txBox="1"/>
          <p:nvPr userDrawn="1"/>
        </p:nvSpPr>
        <p:spPr>
          <a:xfrm>
            <a:off x="396621" y="4652679"/>
            <a:ext cx="17135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 smtClean="0">
                <a:solidFill>
                  <a:srgbClr val="828282"/>
                </a:solidFill>
              </a:rPr>
              <a:t>www.facebook.com</a:t>
            </a:r>
            <a:r>
              <a:rPr lang="pl-PL" sz="900" dirty="0" smtClean="0">
                <a:solidFill>
                  <a:srgbClr val="E81B29"/>
                </a:solidFill>
              </a:rPr>
              <a:t>/</a:t>
            </a:r>
            <a:r>
              <a:rPr lang="pl-PL" sz="900" dirty="0" err="1" smtClean="0">
                <a:solidFill>
                  <a:srgbClr val="E81B29"/>
                </a:solidFill>
              </a:rPr>
              <a:t>MNiSW</a:t>
            </a:r>
            <a:endParaRPr lang="pl-PL" sz="900" dirty="0">
              <a:solidFill>
                <a:srgbClr val="E81B29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5139" y="430653"/>
            <a:ext cx="1309783" cy="19298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07142" y="2551391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90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a 14"/>
          <p:cNvGrpSpPr/>
          <p:nvPr userDrawn="1"/>
        </p:nvGrpSpPr>
        <p:grpSpPr>
          <a:xfrm>
            <a:off x="2930190" y="3389896"/>
            <a:ext cx="3304576" cy="467999"/>
            <a:chOff x="2435896" y="3442389"/>
            <a:chExt cx="3527992" cy="624002"/>
          </a:xfrm>
        </p:grpSpPr>
        <p:pic>
          <p:nvPicPr>
            <p:cNvPr id="25" name="Obraz 7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5896" y="3442389"/>
              <a:ext cx="3527992" cy="624002"/>
            </a:xfrm>
            <a:prstGeom prst="rect">
              <a:avLst/>
            </a:prstGeom>
          </p:spPr>
        </p:pic>
        <p:sp>
          <p:nvSpPr>
            <p:cNvPr id="26" name="PoleTekstowe 13"/>
            <p:cNvSpPr txBox="1"/>
            <p:nvPr/>
          </p:nvSpPr>
          <p:spPr>
            <a:xfrm>
              <a:off x="2595476" y="3565476"/>
              <a:ext cx="3244504" cy="34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dirty="0" err="1" smtClean="0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1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2769441" y="2164648"/>
            <a:ext cx="3455996" cy="864000"/>
          </a:xfrm>
        </p:spPr>
        <p:txBody>
          <a:bodyPr>
            <a:normAutofit/>
          </a:bodyPr>
          <a:lstStyle>
            <a:lvl1pPr algn="l">
              <a:defRPr sz="3800" b="1" baseline="0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endParaRPr lang="pl-PL" dirty="0"/>
          </a:p>
        </p:txBody>
      </p:sp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97" y="4635316"/>
            <a:ext cx="1272727" cy="252000"/>
          </a:xfrm>
          <a:prstGeom prst="rect">
            <a:avLst/>
          </a:prstGeom>
        </p:spPr>
      </p:pic>
      <p:sp>
        <p:nvSpPr>
          <p:cNvPr id="13" name="PoleTekstowe 12"/>
          <p:cNvSpPr txBox="1"/>
          <p:nvPr userDrawn="1"/>
        </p:nvSpPr>
        <p:spPr>
          <a:xfrm>
            <a:off x="396621" y="4652679"/>
            <a:ext cx="17135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 smtClean="0">
                <a:solidFill>
                  <a:srgbClr val="828282"/>
                </a:solidFill>
              </a:rPr>
              <a:t>www.facebook.com</a:t>
            </a:r>
            <a:r>
              <a:rPr lang="pl-PL" sz="900" dirty="0" smtClean="0">
                <a:solidFill>
                  <a:srgbClr val="E81B29"/>
                </a:solidFill>
              </a:rPr>
              <a:t>/</a:t>
            </a:r>
            <a:r>
              <a:rPr lang="pl-PL" sz="900" dirty="0" err="1" smtClean="0">
                <a:solidFill>
                  <a:srgbClr val="E81B29"/>
                </a:solidFill>
              </a:rPr>
              <a:t>MNiSW</a:t>
            </a:r>
            <a:endParaRPr lang="pl-PL" sz="900" dirty="0">
              <a:solidFill>
                <a:srgbClr val="E81B29"/>
              </a:solidFill>
            </a:endParaRPr>
          </a:p>
        </p:txBody>
      </p:sp>
      <p:pic>
        <p:nvPicPr>
          <p:cNvPr id="14" name="Obraz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33660" y="1854135"/>
            <a:ext cx="377823" cy="503999"/>
          </a:xfrm>
          <a:prstGeom prst="rect">
            <a:avLst/>
          </a:prstGeom>
        </p:spPr>
      </p:pic>
      <p:pic>
        <p:nvPicPr>
          <p:cNvPr id="15" name="Obraz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6243795" y="3744072"/>
            <a:ext cx="377825" cy="504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4" y="647680"/>
            <a:ext cx="3607267" cy="852660"/>
          </a:xfrm>
          <a:prstGeom prst="rect">
            <a:avLst/>
          </a:prstGeom>
        </p:spPr>
      </p:pic>
      <p:pic>
        <p:nvPicPr>
          <p:cNvPr id="17" name="Picture 17" descr="MNiSW-kolor.png">
            <a:extLst>
              <a:ext uri="{FF2B5EF4-FFF2-40B4-BE49-F238E27FC236}">
                <a16:creationId xmlns="" xmlns:a16="http://schemas.microsoft.com/office/drawing/2014/main" id="{600D2E7B-9399-0A48-96BA-BFEDEF8DF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2863"/>
          <a:stretch/>
        </p:blipFill>
        <p:spPr>
          <a:xfrm>
            <a:off x="4712295" y="775343"/>
            <a:ext cx="3647580" cy="5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3" descr="KDN-prezetacja-tlo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" y="11614"/>
            <a:ext cx="9144000" cy="5132070"/>
          </a:xfrm>
          <a:prstGeom prst="rect">
            <a:avLst/>
          </a:prstGeom>
        </p:spPr>
      </p:pic>
      <p:pic>
        <p:nvPicPr>
          <p:cNvPr id="8" name="Obraz 12" descr="zdjecie-Gowin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b="9566"/>
          <a:stretch/>
        </p:blipFill>
        <p:spPr>
          <a:xfrm>
            <a:off x="0" y="1"/>
            <a:ext cx="4661100" cy="5143684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443345" y="1408738"/>
            <a:ext cx="3826263" cy="871538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3345" y="2187579"/>
            <a:ext cx="3826263" cy="9017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443345" y="3042852"/>
            <a:ext cx="3826263" cy="184713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4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430653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443345" y="1461649"/>
            <a:ext cx="3826263" cy="871538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3345" y="2258127"/>
            <a:ext cx="3826263" cy="9017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443345" y="3113400"/>
            <a:ext cx="3826263" cy="184713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6002" y="0"/>
            <a:ext cx="8207999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4974406" cy="51435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5139" y="430653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4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467783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49" y="1105489"/>
            <a:ext cx="8127974" cy="90174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49" y="2618258"/>
            <a:ext cx="8127974" cy="1749791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6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7" y="4781669"/>
            <a:ext cx="1272727" cy="252000"/>
          </a:xfrm>
          <a:prstGeom prst="rect">
            <a:avLst/>
          </a:prstGeom>
        </p:spPr>
      </p:pic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506950" y="376771"/>
            <a:ext cx="6621421" cy="30906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430653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3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467783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5291922" y="1103710"/>
            <a:ext cx="3342492" cy="3305175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50" y="906212"/>
            <a:ext cx="4273419" cy="8715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50" y="1777751"/>
            <a:ext cx="4273419" cy="9017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50" y="2618258"/>
            <a:ext cx="4273419" cy="1749791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7" y="4781669"/>
            <a:ext cx="1272727" cy="252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430653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0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467783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MNiSW-k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7" y="4781669"/>
            <a:ext cx="1272727" cy="252000"/>
          </a:xfrm>
          <a:prstGeom prst="rect">
            <a:avLst/>
          </a:prstGeom>
        </p:spPr>
      </p:pic>
      <p:sp>
        <p:nvSpPr>
          <p:cNvPr id="25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5709651" y="1454583"/>
            <a:ext cx="2624736" cy="2588461"/>
          </a:xfrm>
        </p:spPr>
        <p:txBody>
          <a:bodyPr/>
          <a:lstStyle/>
          <a:p>
            <a:endParaRPr lang="en-US"/>
          </a:p>
        </p:txBody>
      </p:sp>
      <p:pic>
        <p:nvPicPr>
          <p:cNvPr id="30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4274" y="1210647"/>
            <a:ext cx="380800" cy="504000"/>
          </a:xfrm>
          <a:prstGeom prst="rect">
            <a:avLst/>
          </a:prstGeom>
        </p:spPr>
      </p:pic>
      <p:pic>
        <p:nvPicPr>
          <p:cNvPr id="31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8234386" y="3798132"/>
            <a:ext cx="380800" cy="504000"/>
          </a:xfrm>
          <a:prstGeom prst="rect">
            <a:avLst/>
          </a:prstGeom>
        </p:spPr>
      </p:pic>
      <p:sp>
        <p:nvSpPr>
          <p:cNvPr id="32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506951" y="1278483"/>
            <a:ext cx="4268818" cy="4875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3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506950" y="1791422"/>
            <a:ext cx="4268818" cy="2427992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4" name="Tytuł 1"/>
          <p:cNvSpPr>
            <a:spLocks noGrp="1"/>
          </p:cNvSpPr>
          <p:nvPr>
            <p:ph type="title"/>
          </p:nvPr>
        </p:nvSpPr>
        <p:spPr>
          <a:xfrm>
            <a:off x="506950" y="376771"/>
            <a:ext cx="6621421" cy="30906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430653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467783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215899" y="1262787"/>
            <a:ext cx="4268818" cy="4875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4215898" y="1775726"/>
            <a:ext cx="4268818" cy="2427992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7" name="Picture 16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7" y="4781669"/>
            <a:ext cx="1272727" cy="252000"/>
          </a:xfrm>
          <a:prstGeom prst="rect">
            <a:avLst/>
          </a:prstGeom>
        </p:spPr>
      </p:pic>
      <p:sp>
        <p:nvSpPr>
          <p:cNvPr id="25" name="Picture Placeholder 20"/>
          <p:cNvSpPr>
            <a:spLocks noGrp="1" noChangeAspect="1"/>
          </p:cNvSpPr>
          <p:nvPr>
            <p:ph type="pic" sz="quarter" idx="10"/>
          </p:nvPr>
        </p:nvSpPr>
        <p:spPr>
          <a:xfrm>
            <a:off x="832886" y="1411034"/>
            <a:ext cx="2624736" cy="2588461"/>
          </a:xfrm>
        </p:spPr>
        <p:txBody>
          <a:bodyPr/>
          <a:lstStyle/>
          <a:p>
            <a:endParaRPr lang="en-US"/>
          </a:p>
        </p:txBody>
      </p:sp>
      <p:pic>
        <p:nvPicPr>
          <p:cNvPr id="26" name="Obraz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7509" y="1167098"/>
            <a:ext cx="380800" cy="504000"/>
          </a:xfrm>
          <a:prstGeom prst="rect">
            <a:avLst/>
          </a:prstGeom>
        </p:spPr>
      </p:pic>
      <p:pic>
        <p:nvPicPr>
          <p:cNvPr id="30" name="Obraz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3357621" y="3754583"/>
            <a:ext cx="380800" cy="504000"/>
          </a:xfrm>
          <a:prstGeom prst="rect">
            <a:avLst/>
          </a:prstGeom>
        </p:spPr>
      </p:pic>
      <p:sp>
        <p:nvSpPr>
          <p:cNvPr id="31" name="Tytuł 1"/>
          <p:cNvSpPr>
            <a:spLocks noGrp="1"/>
          </p:cNvSpPr>
          <p:nvPr>
            <p:ph type="title"/>
          </p:nvPr>
        </p:nvSpPr>
        <p:spPr>
          <a:xfrm>
            <a:off x="506950" y="376771"/>
            <a:ext cx="6621421" cy="30906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430653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9AEB-2A06-4D48-AFFC-EDFEE30D066D}" type="datetimeFigureOut">
              <a:rPr lang="pl-PL" smtClean="0"/>
              <a:t>2018-12-19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57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3" r:id="rId3"/>
    <p:sldLayoutId id="2147483650" r:id="rId4"/>
    <p:sldLayoutId id="2147483672" r:id="rId5"/>
    <p:sldLayoutId id="2147483668" r:id="rId6"/>
    <p:sldLayoutId id="2147483652" r:id="rId7"/>
    <p:sldLayoutId id="2147483663" r:id="rId8"/>
    <p:sldLayoutId id="2147483664" r:id="rId9"/>
    <p:sldLayoutId id="2147483675" r:id="rId10"/>
    <p:sldLayoutId id="2147483665" r:id="rId11"/>
    <p:sldLayoutId id="2147483666" r:id="rId12"/>
    <p:sldLayoutId id="2147483667" r:id="rId13"/>
    <p:sldLayoutId id="2147483651" r:id="rId14"/>
    <p:sldLayoutId id="2147483653" r:id="rId15"/>
    <p:sldLayoutId id="2147483671" r:id="rId16"/>
    <p:sldLayoutId id="2147483670" r:id="rId17"/>
    <p:sldLayoutId id="2147483661" r:id="rId18"/>
    <p:sldLayoutId id="2147483662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5.png"/><Relationship Id="rId7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23.png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3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74" y="1706374"/>
            <a:ext cx="377823" cy="503999"/>
          </a:xfrm>
          <a:prstGeom prst="rect">
            <a:avLst/>
          </a:prstGeom>
        </p:spPr>
      </p:pic>
      <p:pic>
        <p:nvPicPr>
          <p:cNvPr id="5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521968" y="3567084"/>
            <a:ext cx="377825" cy="504000"/>
          </a:xfrm>
          <a:prstGeom prst="rect">
            <a:avLst/>
          </a:prstGeom>
        </p:spPr>
      </p:pic>
      <p:pic>
        <p:nvPicPr>
          <p:cNvPr id="9" name="Picture 8" descr="MNiSW-k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97" y="4635316"/>
            <a:ext cx="1272727" cy="252000"/>
          </a:xfrm>
          <a:prstGeom prst="rect">
            <a:avLst/>
          </a:prstGeom>
        </p:spPr>
      </p:pic>
      <p:sp>
        <p:nvSpPr>
          <p:cNvPr id="10" name="PoleTekstowe 12"/>
          <p:cNvSpPr txBox="1"/>
          <p:nvPr/>
        </p:nvSpPr>
        <p:spPr>
          <a:xfrm>
            <a:off x="396621" y="4652679"/>
            <a:ext cx="17135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 smtClean="0">
                <a:solidFill>
                  <a:srgbClr val="828282"/>
                </a:solidFill>
              </a:rPr>
              <a:t>www.facebook.com</a:t>
            </a:r>
            <a:r>
              <a:rPr lang="pl-PL" sz="900" dirty="0" smtClean="0">
                <a:solidFill>
                  <a:srgbClr val="E81B29"/>
                </a:solidFill>
              </a:rPr>
              <a:t>/</a:t>
            </a:r>
            <a:r>
              <a:rPr lang="pl-PL" sz="900" dirty="0" err="1" smtClean="0">
                <a:solidFill>
                  <a:srgbClr val="E81B29"/>
                </a:solidFill>
              </a:rPr>
              <a:t>MNiSW</a:t>
            </a:r>
            <a:endParaRPr lang="pl-PL" sz="900" dirty="0">
              <a:solidFill>
                <a:srgbClr val="E81B29"/>
              </a:solidFill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2510486" y="4061931"/>
            <a:ext cx="3835400" cy="558800"/>
            <a:chOff x="2435888" y="3947050"/>
            <a:chExt cx="3835400" cy="558800"/>
          </a:xfrm>
        </p:grpSpPr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947050"/>
              <a:ext cx="3835400" cy="558800"/>
            </a:xfrm>
            <a:prstGeom prst="rect">
              <a:avLst/>
            </a:prstGeom>
          </p:spPr>
        </p:pic>
        <p:sp>
          <p:nvSpPr>
            <p:cNvPr id="18" name="PoleTekstowe 13"/>
            <p:cNvSpPr txBox="1"/>
            <p:nvPr/>
          </p:nvSpPr>
          <p:spPr>
            <a:xfrm>
              <a:off x="2731336" y="4045162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 smtClean="0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4" y="647680"/>
            <a:ext cx="3607267" cy="852660"/>
          </a:xfrm>
          <a:prstGeom prst="rect">
            <a:avLst/>
          </a:prstGeom>
        </p:spPr>
      </p:pic>
      <p:pic>
        <p:nvPicPr>
          <p:cNvPr id="13" name="Picture 17" descr="MNiSW-kolor.png">
            <a:extLst>
              <a:ext uri="{FF2B5EF4-FFF2-40B4-BE49-F238E27FC236}">
                <a16:creationId xmlns="" xmlns:a16="http://schemas.microsoft.com/office/drawing/2014/main" id="{600D2E7B-9399-0A48-96BA-BFEDEF8DF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2863"/>
          <a:stretch/>
        </p:blipFill>
        <p:spPr>
          <a:xfrm>
            <a:off x="4712295" y="775343"/>
            <a:ext cx="3647580" cy="53309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509465" y="2417815"/>
            <a:ext cx="640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E81B29"/>
                </a:solidFill>
                <a:latin typeface="Helvetica Light"/>
              </a:rPr>
              <a:t>Oświadczenia pracownicze</a:t>
            </a:r>
            <a:endParaRPr lang="pl-PL" sz="3600" b="1" dirty="0">
              <a:solidFill>
                <a:srgbClr val="E81B29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505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8734566" cy="1077298"/>
          </a:xfrm>
        </p:spPr>
        <p:txBody>
          <a:bodyPr/>
          <a:lstStyle/>
          <a:p>
            <a:r>
              <a:rPr lang="pl-PL" sz="2800" dirty="0">
                <a:solidFill>
                  <a:srgbClr val="E81B29"/>
                </a:solidFill>
              </a:rPr>
              <a:t>O</a:t>
            </a:r>
            <a:r>
              <a:rPr lang="pl-PL" sz="2800" dirty="0" smtClean="0">
                <a:solidFill>
                  <a:srgbClr val="E81B29"/>
                </a:solidFill>
              </a:rPr>
              <a:t>świadczenie o dyscyplinach</a:t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- ułatwienia </a:t>
            </a:r>
            <a:r>
              <a:rPr lang="pl-PL" dirty="0">
                <a:solidFill>
                  <a:srgbClr val="E81B29"/>
                </a:solidFill>
              </a:rPr>
              <a:t>– kolejność wskazanych dyscyplin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40976" y="1503528"/>
            <a:ext cx="6095104" cy="312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40976" y="1503528"/>
            <a:ext cx="586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pl-PL" dirty="0"/>
              <a:t>do pierwszej ze wskazanych dyscyplin w oświadczeniu, przyporządkowywane będą automatycznie w systemie POL-on osiągnięcia danego pracownika </a:t>
            </a:r>
            <a:r>
              <a:rPr lang="pl-PL" b="1" dirty="0" smtClean="0">
                <a:solidFill>
                  <a:srgbClr val="FF0000"/>
                </a:solidFill>
              </a:rPr>
              <a:t>(</a:t>
            </a:r>
            <a:r>
              <a:rPr lang="pl-PL" b="1" dirty="0">
                <a:solidFill>
                  <a:srgbClr val="FF0000"/>
                </a:solidFill>
              </a:rPr>
              <a:t>aby nie było potrzeby wskazywania wszystkich ręcznie)</a:t>
            </a:r>
          </a:p>
          <a:p>
            <a:pPr marL="342900" indent="-342900">
              <a:buFont typeface="+mj-lt"/>
              <a:buAutoNum type="arabicParenR"/>
            </a:pPr>
            <a:r>
              <a:rPr lang="pl-PL" dirty="0"/>
              <a:t>przyporządkowanie osiągnięć będzie mogło być zmienione w każdej chwili</a:t>
            </a:r>
          </a:p>
          <a:p>
            <a:pPr marL="342900" indent="-342900">
              <a:buFont typeface="+mj-lt"/>
              <a:buAutoNum type="arabicParenR"/>
            </a:pPr>
            <a:r>
              <a:rPr lang="pl-PL" dirty="0"/>
              <a:t>oświadczenie nie może zostać zmienione przed upływem 2 lat od złożenia poprzedniego oświadczenia ale zmiana kolejności dyscyplin może być dokonana w każdym czasie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0" y="1767840"/>
            <a:ext cx="1607820" cy="160782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767840"/>
            <a:ext cx="640080" cy="51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8734566" cy="1077298"/>
          </a:xfrm>
        </p:spPr>
        <p:txBody>
          <a:bodyPr/>
          <a:lstStyle/>
          <a:p>
            <a:r>
              <a:rPr lang="pl-PL" sz="2800" dirty="0">
                <a:solidFill>
                  <a:srgbClr val="E81B29"/>
                </a:solidFill>
              </a:rPr>
              <a:t>Udział czasu pracy w </a:t>
            </a:r>
            <a:r>
              <a:rPr lang="pl-PL" sz="2800" dirty="0" smtClean="0">
                <a:solidFill>
                  <a:srgbClr val="E81B29"/>
                </a:solidFill>
              </a:rPr>
              <a:t>dyscyplinie</a:t>
            </a:r>
            <a:br>
              <a:rPr lang="pl-PL" sz="2800" dirty="0" smtClean="0">
                <a:solidFill>
                  <a:srgbClr val="E81B29"/>
                </a:solidFill>
              </a:rPr>
            </a:br>
            <a:endParaRPr lang="en-US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40976" y="1503528"/>
            <a:ext cx="6095104" cy="312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40976" y="1503528"/>
            <a:ext cx="5866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pl-PL" sz="1600" dirty="0" smtClean="0"/>
              <a:t>Osoby, </a:t>
            </a:r>
            <a:r>
              <a:rPr lang="pl-PL" sz="1600" dirty="0"/>
              <a:t>które złożyły w danym podmiocie oświadczenie o reprezentowaniu </a:t>
            </a:r>
            <a:r>
              <a:rPr lang="pl-PL" sz="1600" dirty="0" smtClean="0"/>
              <a:t>2 </a:t>
            </a:r>
            <a:r>
              <a:rPr lang="pl-PL" sz="1600" dirty="0"/>
              <a:t>dyscyplin i w co najmniej jednej z nich prowadzą działalność naukową, </a:t>
            </a:r>
            <a:r>
              <a:rPr lang="pl-PL" sz="1600" dirty="0" smtClean="0"/>
              <a:t>powinny wskazać informację </a:t>
            </a:r>
            <a:r>
              <a:rPr lang="pl-PL" sz="1600" dirty="0"/>
              <a:t>o udziale czasu pracy w dyscyplinie. </a:t>
            </a:r>
            <a:endParaRPr lang="pl-PL" sz="1600" dirty="0" smtClean="0"/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/>
              <a:t>Udział czasu pracy w dyscyplinie nie jest elementem oświadczenia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/>
              <a:t>Ministerstwo przewiduje, że informacje o udziale czasu pracy w dyscyplinie będą podawane z dokładnością do ¼, w związku z czym są możliwe dwie relacje: 50/50 oraz 75/25. </a:t>
            </a:r>
            <a:endParaRPr lang="pl-PL" sz="1600" dirty="0" smtClean="0"/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/>
              <a:t>Dobrą </a:t>
            </a:r>
            <a:r>
              <a:rPr lang="pl-PL" sz="1600" dirty="0"/>
              <a:t>praktyką będzie </a:t>
            </a:r>
            <a:r>
              <a:rPr lang="pl-PL" sz="1600" dirty="0" smtClean="0"/>
              <a:t>uzgadnianie wymiaru czasu pracy między </a:t>
            </a:r>
            <a:r>
              <a:rPr lang="pl-PL" sz="1600" dirty="0"/>
              <a:t>pracodawcą a </a:t>
            </a:r>
            <a:r>
              <a:rPr lang="pl-PL" sz="1600" dirty="0" smtClean="0"/>
              <a:t>zainteresowanym pracownikiem.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43" y="1711229"/>
            <a:ext cx="1986393" cy="198639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89" y="3765291"/>
            <a:ext cx="530973" cy="53097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88" y="3166649"/>
            <a:ext cx="530973" cy="5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8734566" cy="1077298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</a:rPr>
              <a:t>Postępowania awansowe a oświadczenie o </a:t>
            </a:r>
            <a:r>
              <a:rPr lang="pl-PL" dirty="0" smtClean="0">
                <a:solidFill>
                  <a:srgbClr val="E81B29"/>
                </a:solidFill>
              </a:rPr>
              <a:t>dyscyplinach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40976" y="1694028"/>
            <a:ext cx="5676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pl-PL" sz="1600" dirty="0"/>
              <a:t>Reprezentowanie konkretnej dyscypliny </a:t>
            </a:r>
            <a:r>
              <a:rPr lang="pl-PL" sz="1600" dirty="0" smtClean="0"/>
              <a:t>nie </a:t>
            </a:r>
            <a:r>
              <a:rPr lang="pl-PL" sz="1600" dirty="0"/>
              <a:t>jest rozstrzygające w kontekście </a:t>
            </a:r>
            <a:r>
              <a:rPr lang="pl-PL" sz="1600" dirty="0" smtClean="0"/>
              <a:t>co do </a:t>
            </a:r>
            <a:r>
              <a:rPr lang="pl-PL" sz="1600" dirty="0"/>
              <a:t>ubiegania się o stopień czy tytuł profesora. 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/>
              <a:t>Kandydat do stopnia doktora </a:t>
            </a:r>
            <a:r>
              <a:rPr lang="pl-PL" sz="1600" dirty="0" smtClean="0"/>
              <a:t>hab. </a:t>
            </a:r>
            <a:r>
              <a:rPr lang="pl-PL" sz="1600" dirty="0"/>
              <a:t>powinien </a:t>
            </a:r>
            <a:r>
              <a:rPr lang="pl-PL" sz="1600" dirty="0" smtClean="0"/>
              <a:t>posiadać </a:t>
            </a:r>
            <a:r>
              <a:rPr lang="pl-PL" sz="1600" i="1" dirty="0"/>
              <a:t>„w dorobku </a:t>
            </a:r>
            <a:r>
              <a:rPr lang="pl-PL" sz="1600" i="1" dirty="0" smtClean="0"/>
              <a:t>osiągnięcia </a:t>
            </a:r>
            <a:r>
              <a:rPr lang="pl-PL" sz="1600" i="1" dirty="0"/>
              <a:t>stanowiące znaczny wkład w rozwój określonej dyscypliny</a:t>
            </a:r>
            <a:r>
              <a:rPr lang="pl-PL" sz="1600" i="1" dirty="0" smtClean="0"/>
              <a:t>”</a:t>
            </a:r>
            <a:endParaRPr lang="pl-PL" sz="1600" i="1" dirty="0"/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/>
              <a:t>Możliwość </a:t>
            </a:r>
            <a:r>
              <a:rPr lang="pl-PL" sz="1600" dirty="0"/>
              <a:t>ubiegania się o stopień w określonej dyscyplinie </a:t>
            </a:r>
            <a:r>
              <a:rPr lang="pl-PL" sz="1600" dirty="0" smtClean="0"/>
              <a:t>nie będzie kwestionowana na </a:t>
            </a:r>
            <a:r>
              <a:rPr lang="pl-PL" sz="1600" dirty="0"/>
              <a:t>podstawie niezgodności dyscypliny wynikającej z oświadczenia z dyscypliną wskazaną we wniosku o nadanie stopnia.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48" y="1694028"/>
            <a:ext cx="2173552" cy="21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390"/>
            <a:ext cx="9144000" cy="843822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rgbClr val="E81B29"/>
                </a:solidFill>
              </a:rPr>
              <a:t>Oświadczenie o </a:t>
            </a:r>
            <a:r>
              <a:rPr lang="pl-PL" sz="2800" dirty="0">
                <a:solidFill>
                  <a:srgbClr val="E81B29"/>
                </a:solidFill>
              </a:rPr>
              <a:t>zaliczeniu do „12” </a:t>
            </a:r>
            <a:r>
              <a:rPr lang="pl-PL" sz="2800" dirty="0" smtClean="0">
                <a:solidFill>
                  <a:srgbClr val="E81B29"/>
                </a:solidFill>
              </a:rPr>
              <a:t/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sz="2800" dirty="0" smtClean="0">
                <a:solidFill>
                  <a:srgbClr val="E81B29"/>
                </a:solidFill>
              </a:rPr>
              <a:t>[</a:t>
            </a:r>
            <a:r>
              <a:rPr lang="pl-PL" sz="2800" dirty="0">
                <a:solidFill>
                  <a:srgbClr val="E81B29"/>
                </a:solidFill>
              </a:rPr>
              <a:t>art.265.4 i 5; art.219.10 u. </a:t>
            </a:r>
            <a:r>
              <a:rPr lang="pl-PL" sz="2800" dirty="0" err="1">
                <a:solidFill>
                  <a:srgbClr val="E81B29"/>
                </a:solidFill>
              </a:rPr>
              <a:t>wprow</a:t>
            </a:r>
            <a:r>
              <a:rPr lang="pl-PL" sz="2800" dirty="0">
                <a:solidFill>
                  <a:srgbClr val="E81B29"/>
                </a:solidFill>
              </a:rPr>
              <a:t>.] </a:t>
            </a:r>
            <a:endParaRPr lang="en-US" dirty="0">
              <a:solidFill>
                <a:srgbClr val="E81B29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2015490"/>
            <a:ext cx="2571750" cy="25717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28" y="2571750"/>
            <a:ext cx="1441562" cy="14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7543260" cy="1077298"/>
          </a:xfrm>
        </p:spPr>
        <p:txBody>
          <a:bodyPr/>
          <a:lstStyle/>
          <a:p>
            <a:r>
              <a:rPr lang="pl-PL" sz="2800" dirty="0">
                <a:solidFill>
                  <a:srgbClr val="E81B29"/>
                </a:solidFill>
              </a:rPr>
              <a:t>Oświadczenie o zaliczeniu do „12” </a:t>
            </a:r>
            <a:r>
              <a:rPr lang="pl-PL" sz="2800" dirty="0" smtClean="0">
                <a:solidFill>
                  <a:srgbClr val="E81B29"/>
                </a:solidFill>
              </a:rPr>
              <a:t/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- kto składa i gdzie składa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78311" y="2044460"/>
            <a:ext cx="3947029" cy="1666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 smtClean="0"/>
              <a:t>Wyłącznie osoba </a:t>
            </a:r>
            <a:r>
              <a:rPr lang="pl-PL" sz="1800" dirty="0"/>
              <a:t>prowadząca działalność </a:t>
            </a:r>
            <a:r>
              <a:rPr lang="pl-PL" sz="1800" dirty="0" smtClean="0"/>
              <a:t>naukową</a:t>
            </a:r>
          </a:p>
          <a:p>
            <a:pPr marL="0" indent="0">
              <a:buNone/>
            </a:pPr>
            <a:r>
              <a:rPr lang="pl-PL" sz="1800" dirty="0" smtClean="0"/>
              <a:t>Tylko w jednym podmiocie spośród tych, w których jest zatrudniona.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84" y="1339189"/>
            <a:ext cx="2708910" cy="27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7543260" cy="1077298"/>
          </a:xfrm>
        </p:spPr>
        <p:txBody>
          <a:bodyPr/>
          <a:lstStyle/>
          <a:p>
            <a:r>
              <a:rPr lang="pl-PL" sz="2800" dirty="0">
                <a:solidFill>
                  <a:srgbClr val="E81B29"/>
                </a:solidFill>
              </a:rPr>
              <a:t>Oświadczenie o zaliczeniu do „12” </a:t>
            </a:r>
            <a:r>
              <a:rPr lang="pl-PL" sz="2800" dirty="0" smtClean="0">
                <a:solidFill>
                  <a:srgbClr val="E81B29"/>
                </a:solidFill>
              </a:rPr>
              <a:t/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- jakie dyscypliny należy wskazać</a:t>
            </a:r>
            <a:endParaRPr lang="en-US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40976" y="1942604"/>
            <a:ext cx="4809403" cy="1400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 smtClean="0"/>
              <a:t>W oświadczeniu należy wskazać te dyscypliny (lub jedną z nich), które zostały wskazane w oświadczeniu o dyscyplinach złożonym w tym podmiocie.</a:t>
            </a:r>
            <a:endParaRPr lang="pl-PL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9" y="1996397"/>
            <a:ext cx="1293321" cy="129332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23" y="1917220"/>
            <a:ext cx="1451677" cy="145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8734566" cy="1077298"/>
          </a:xfrm>
        </p:spPr>
        <p:txBody>
          <a:bodyPr/>
          <a:lstStyle/>
          <a:p>
            <a:r>
              <a:rPr lang="pl-PL" sz="3200" dirty="0">
                <a:solidFill>
                  <a:srgbClr val="E81B29"/>
                </a:solidFill>
              </a:rPr>
              <a:t>Oświadczenie o zaliczeniu do „12” </a:t>
            </a:r>
            <a:br>
              <a:rPr lang="pl-PL" sz="3200" dirty="0">
                <a:solidFill>
                  <a:srgbClr val="E81B29"/>
                </a:solidFill>
              </a:rPr>
            </a:br>
            <a:r>
              <a:rPr lang="pl-PL" dirty="0">
                <a:solidFill>
                  <a:srgbClr val="E81B29"/>
                </a:solidFill>
              </a:rPr>
              <a:t>- do kiedy należy złożyć oświadczenie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40976" y="1503528"/>
            <a:ext cx="6095104" cy="312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arenR"/>
            </a:pPr>
            <a:r>
              <a:rPr lang="pl-PL" sz="1600" dirty="0" smtClean="0"/>
              <a:t>po raz pierwszy – do </a:t>
            </a:r>
            <a:r>
              <a:rPr lang="pt-BR" sz="1600" dirty="0" smtClean="0"/>
              <a:t>3</a:t>
            </a:r>
            <a:r>
              <a:rPr lang="pl-PL" sz="1600" dirty="0" smtClean="0"/>
              <a:t>1</a:t>
            </a:r>
            <a:r>
              <a:rPr lang="pt-BR" sz="1600" dirty="0" smtClean="0"/>
              <a:t> </a:t>
            </a:r>
            <a:r>
              <a:rPr lang="pl-PL" sz="1600" dirty="0" smtClean="0"/>
              <a:t>grudnia</a:t>
            </a:r>
            <a:r>
              <a:rPr lang="pt-BR" sz="1600" dirty="0" smtClean="0"/>
              <a:t> </a:t>
            </a:r>
            <a:r>
              <a:rPr lang="pt-BR" sz="1600" dirty="0"/>
              <a:t>2018 r</a:t>
            </a:r>
            <a:r>
              <a:rPr lang="pt-BR" sz="1600" dirty="0" smtClean="0"/>
              <a:t>.</a:t>
            </a:r>
            <a:endParaRPr lang="pl-PL" sz="1600" dirty="0" smtClean="0"/>
          </a:p>
          <a:p>
            <a:pPr marL="342900" indent="-342900">
              <a:buFont typeface="+mj-lt"/>
              <a:buAutoNum type="arabicParenR"/>
            </a:pPr>
            <a:r>
              <a:rPr lang="pl-PL" sz="1600" dirty="0"/>
              <a:t>p</a:t>
            </a:r>
            <a:r>
              <a:rPr lang="pl-PL" sz="1600" dirty="0" smtClean="0"/>
              <a:t>óźniej </a:t>
            </a:r>
            <a:r>
              <a:rPr lang="pl-PL" sz="1600" dirty="0"/>
              <a:t>- w terminie 14 dni od dnia zatrudnienia, nie później niż do dnia 31 grudnia </a:t>
            </a:r>
            <a:r>
              <a:rPr lang="pl-PL" sz="1600" dirty="0" smtClean="0"/>
              <a:t>roku</a:t>
            </a:r>
            <a:r>
              <a:rPr lang="pl-PL" sz="1600" dirty="0"/>
              <a:t> </a:t>
            </a:r>
            <a:r>
              <a:rPr lang="pl-PL" sz="1600" dirty="0" smtClean="0"/>
              <a:t>rozpoczęcia zatrudnienia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/>
              <a:t>w przypadku zmiany dyscypliny oświadczenie składa się </a:t>
            </a:r>
            <a:r>
              <a:rPr lang="pl-PL" sz="1600" dirty="0" smtClean="0"/>
              <a:t>ponownie i niezwłocznie</a:t>
            </a:r>
            <a:endParaRPr lang="pl-PL" sz="1600" dirty="0"/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/>
              <a:t>oświadczenie </a:t>
            </a:r>
            <a:r>
              <a:rPr lang="pl-PL" sz="1600" dirty="0"/>
              <a:t>ma charakter bezterminowy i wygasa automatycznie z chwilą ustania </a:t>
            </a:r>
            <a:r>
              <a:rPr lang="pl-PL" sz="1600" dirty="0" smtClean="0"/>
              <a:t>zatrudnienia</a:t>
            </a:r>
            <a:endParaRPr lang="pl-PL" sz="16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01" y="1559503"/>
            <a:ext cx="2024493" cy="20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8734566" cy="1077298"/>
          </a:xfrm>
        </p:spPr>
        <p:txBody>
          <a:bodyPr/>
          <a:lstStyle/>
          <a:p>
            <a:r>
              <a:rPr lang="pl-PL" sz="3200" dirty="0">
                <a:solidFill>
                  <a:srgbClr val="E81B29"/>
                </a:solidFill>
              </a:rPr>
              <a:t>Oświadczenie o zaliczeniu do „12” </a:t>
            </a:r>
            <a:br>
              <a:rPr lang="pl-PL" sz="3200" dirty="0">
                <a:solidFill>
                  <a:srgbClr val="E81B29"/>
                </a:solidFill>
              </a:rPr>
            </a:br>
            <a:r>
              <a:rPr lang="pl-PL" dirty="0">
                <a:solidFill>
                  <a:srgbClr val="E81B29"/>
                </a:solidFill>
              </a:rPr>
              <a:t>- </a:t>
            </a:r>
            <a:r>
              <a:rPr lang="pl-PL" dirty="0" smtClean="0">
                <a:solidFill>
                  <a:srgbClr val="E81B29"/>
                </a:solidFill>
              </a:rPr>
              <a:t>możliwość zmiany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40976" y="1503528"/>
            <a:ext cx="6095104" cy="312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 smtClean="0"/>
              <a:t>Oświadczenie </a:t>
            </a:r>
            <a:r>
              <a:rPr lang="pl-PL" sz="1800" dirty="0"/>
              <a:t>może zostać wycofane w </a:t>
            </a:r>
            <a:r>
              <a:rPr lang="pl-PL" sz="1800" dirty="0" smtClean="0"/>
              <a:t>przypadku:</a:t>
            </a:r>
          </a:p>
          <a:p>
            <a:pPr marL="0" indent="0">
              <a:buNone/>
            </a:pPr>
            <a:endParaRPr lang="pl-PL" sz="1800" dirty="0" smtClean="0"/>
          </a:p>
          <a:p>
            <a:pPr marL="342900" indent="-342900">
              <a:buFont typeface="+mj-lt"/>
              <a:buAutoNum type="arabicParenR"/>
            </a:pPr>
            <a:r>
              <a:rPr lang="pl-PL" sz="1800" dirty="0" smtClean="0"/>
              <a:t>chęci </a:t>
            </a:r>
            <a:r>
              <a:rPr lang="pl-PL" sz="1800" dirty="0"/>
              <a:t>złożenia oświadczenia w innym miejscu </a:t>
            </a:r>
            <a:r>
              <a:rPr lang="pl-PL" sz="1800" dirty="0" smtClean="0"/>
              <a:t>pracy</a:t>
            </a:r>
          </a:p>
          <a:p>
            <a:pPr marL="342900" indent="-342900">
              <a:buFont typeface="+mj-lt"/>
              <a:buAutoNum type="arabicParenR"/>
            </a:pPr>
            <a:endParaRPr lang="pl-PL" sz="1800" dirty="0" smtClean="0"/>
          </a:p>
          <a:p>
            <a:pPr marL="342900" indent="-342900">
              <a:buFont typeface="+mj-lt"/>
              <a:buAutoNum type="arabicParenR"/>
            </a:pPr>
            <a:r>
              <a:rPr lang="pl-PL" sz="1800" dirty="0" smtClean="0"/>
              <a:t>zaprzestania </a:t>
            </a:r>
            <a:r>
              <a:rPr lang="pl-PL" sz="1800" dirty="0"/>
              <a:t>prowadzenia działalności naukowej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6" y="3441315"/>
            <a:ext cx="582930" cy="58293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6" y="2409302"/>
            <a:ext cx="54483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8734566" cy="1077298"/>
          </a:xfrm>
        </p:spPr>
        <p:txBody>
          <a:bodyPr/>
          <a:lstStyle/>
          <a:p>
            <a:r>
              <a:rPr lang="pl-PL" sz="3200" dirty="0">
                <a:solidFill>
                  <a:srgbClr val="E81B29"/>
                </a:solidFill>
              </a:rPr>
              <a:t>Oświadczenie o zaliczeniu do „12” </a:t>
            </a:r>
            <a:br>
              <a:rPr lang="pl-PL" sz="3200" dirty="0">
                <a:solidFill>
                  <a:srgbClr val="E81B29"/>
                </a:solidFill>
              </a:rPr>
            </a:br>
            <a:r>
              <a:rPr lang="pl-PL" dirty="0">
                <a:solidFill>
                  <a:srgbClr val="E81B29"/>
                </a:solidFill>
              </a:rPr>
              <a:t>- </a:t>
            </a:r>
            <a:r>
              <a:rPr lang="pl-PL" dirty="0" smtClean="0">
                <a:solidFill>
                  <a:srgbClr val="E81B29"/>
                </a:solidFill>
              </a:rPr>
              <a:t>konsekwencje złożenia oświadczenia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841435" y="1739748"/>
            <a:ext cx="5490785" cy="312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 smtClean="0"/>
              <a:t>Podmiot, w którym w danej dyscyplinie co najmniej 12 pracowników w przeliczeniu na pełny wymiar czasu pracy złożyło oświadczenie, jest poddawany ewaluacji w tej dyscyplinie.</a:t>
            </a:r>
          </a:p>
          <a:p>
            <a:pPr marL="0" indent="0">
              <a:buNone/>
            </a:pPr>
            <a:r>
              <a:rPr lang="pl-PL" sz="1800" dirty="0" smtClean="0"/>
              <a:t>Kwestie finansowe – uwzględnianie w algorytmie podziału subwencji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0" y="1844040"/>
            <a:ext cx="1103478" cy="110347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0" y="3051810"/>
            <a:ext cx="1103478" cy="110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3461117" y="1566228"/>
            <a:ext cx="1314923" cy="2998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48" y="779377"/>
            <a:ext cx="8734566" cy="1077298"/>
          </a:xfrm>
        </p:spPr>
        <p:txBody>
          <a:bodyPr/>
          <a:lstStyle/>
          <a:p>
            <a:r>
              <a:rPr lang="pl-PL" sz="3200" dirty="0">
                <a:solidFill>
                  <a:srgbClr val="E81B29"/>
                </a:solidFill>
              </a:rPr>
              <a:t>Oświadczenie o zaliczeniu do „12</a:t>
            </a:r>
            <a:r>
              <a:rPr lang="pl-PL" sz="3200" dirty="0" smtClean="0">
                <a:solidFill>
                  <a:srgbClr val="E81B29"/>
                </a:solidFill>
              </a:rPr>
              <a:t>” i oświadczenie o dyscyplinach </a:t>
            </a:r>
            <a:r>
              <a:rPr lang="pl-PL" sz="3200" dirty="0">
                <a:solidFill>
                  <a:srgbClr val="E81B29"/>
                </a:solidFill>
              </a:rPr>
              <a:t/>
            </a:r>
            <a:br>
              <a:rPr lang="pl-PL" sz="3200" dirty="0">
                <a:solidFill>
                  <a:srgbClr val="E81B29"/>
                </a:solidFill>
              </a:rPr>
            </a:br>
            <a:endParaRPr lang="en-US" sz="2000" dirty="0">
              <a:solidFill>
                <a:srgbClr val="E81B29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28" y="2234972"/>
            <a:ext cx="1451677" cy="1451677"/>
          </a:xfrm>
          <a:prstGeom prst="rect">
            <a:avLst/>
          </a:prstGeom>
        </p:spPr>
      </p:pic>
      <p:sp>
        <p:nvSpPr>
          <p:cNvPr id="12" name="Prostokąt zaokrąglony 11"/>
          <p:cNvSpPr/>
          <p:nvPr/>
        </p:nvSpPr>
        <p:spPr>
          <a:xfrm rot="5400000">
            <a:off x="3615544" y="1407447"/>
            <a:ext cx="1006067" cy="1314924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20" y="1566228"/>
            <a:ext cx="845480" cy="84548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20" y="2632433"/>
            <a:ext cx="845480" cy="84548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20" y="3598438"/>
            <a:ext cx="845480" cy="845480"/>
          </a:xfrm>
          <a:prstGeom prst="rect">
            <a:avLst/>
          </a:prstGeom>
        </p:spPr>
      </p:pic>
      <p:sp>
        <p:nvSpPr>
          <p:cNvPr id="13" name="Strzałka w dół 12"/>
          <p:cNvSpPr/>
          <p:nvPr/>
        </p:nvSpPr>
        <p:spPr>
          <a:xfrm rot="5400000">
            <a:off x="5315441" y="1315877"/>
            <a:ext cx="241663" cy="1551201"/>
          </a:xfrm>
          <a:prstGeom prst="downArrow">
            <a:avLst>
              <a:gd name="adj1" fmla="val 50000"/>
              <a:gd name="adj2" fmla="val 1015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6008478" y="1708345"/>
            <a:ext cx="2418557" cy="782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4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dirty="0" smtClean="0"/>
              <a:t>Oświadczenie o zaliczeniu do „12”</a:t>
            </a:r>
          </a:p>
        </p:txBody>
      </p:sp>
      <p:sp>
        <p:nvSpPr>
          <p:cNvPr id="15" name="Strzałka w dół 14"/>
          <p:cNvSpPr/>
          <p:nvPr/>
        </p:nvSpPr>
        <p:spPr>
          <a:xfrm rot="5400000">
            <a:off x="5030196" y="2595420"/>
            <a:ext cx="241663" cy="940786"/>
          </a:xfrm>
          <a:prstGeom prst="downArrow">
            <a:avLst>
              <a:gd name="adj1" fmla="val 50000"/>
              <a:gd name="adj2" fmla="val 1015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6" name="Strzałka w dół 15"/>
          <p:cNvSpPr/>
          <p:nvPr/>
        </p:nvSpPr>
        <p:spPr>
          <a:xfrm rot="7235091">
            <a:off x="5066728" y="1982474"/>
            <a:ext cx="241663" cy="1158944"/>
          </a:xfrm>
          <a:prstGeom prst="downArrow">
            <a:avLst>
              <a:gd name="adj1" fmla="val 50000"/>
              <a:gd name="adj2" fmla="val 1015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7" name="Strzałka w dół 16"/>
          <p:cNvSpPr/>
          <p:nvPr/>
        </p:nvSpPr>
        <p:spPr>
          <a:xfrm rot="3471216">
            <a:off x="5077899" y="3031071"/>
            <a:ext cx="241663" cy="1158944"/>
          </a:xfrm>
          <a:prstGeom prst="downArrow">
            <a:avLst>
              <a:gd name="adj1" fmla="val 50000"/>
              <a:gd name="adj2" fmla="val 1015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404019" y="2721906"/>
            <a:ext cx="2418557" cy="782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4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dirty="0" smtClean="0"/>
              <a:t>Oświadczenie o dyscyplinach</a:t>
            </a:r>
          </a:p>
        </p:txBody>
      </p:sp>
    </p:spTree>
    <p:extLst>
      <p:ext uri="{BB962C8B-B14F-4D97-AF65-F5344CB8AC3E}">
        <p14:creationId xmlns:p14="http://schemas.microsoft.com/office/powerpoint/2010/main" val="4667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966238" y="1838411"/>
            <a:ext cx="2851382" cy="369332"/>
          </a:xfrm>
          <a:prstGeom prst="roundRect">
            <a:avLst/>
          </a:prstGeom>
          <a:noFill/>
          <a:ln w="571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639" y="315961"/>
            <a:ext cx="7014484" cy="843822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rgbClr val="E81B29"/>
                </a:solidFill>
              </a:rPr>
              <a:t>3 rodzaje oświadczeń</a:t>
            </a:r>
            <a:endParaRPr lang="en-US" dirty="0">
              <a:solidFill>
                <a:srgbClr val="E81B29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83" y="2095433"/>
            <a:ext cx="952633" cy="952633"/>
          </a:xfrm>
          <a:prstGeom prst="rect">
            <a:avLst/>
          </a:prstGeom>
        </p:spPr>
      </p:pic>
      <p:sp>
        <p:nvSpPr>
          <p:cNvPr id="6" name="Owal 5"/>
          <p:cNvSpPr/>
          <p:nvPr/>
        </p:nvSpPr>
        <p:spPr>
          <a:xfrm>
            <a:off x="3980426" y="2023077"/>
            <a:ext cx="1183147" cy="109734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966238" y="1836558"/>
            <a:ext cx="29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Oświadczenie o dyscyplinach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278830" y="1838411"/>
            <a:ext cx="333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Oświadczenie o zaliczeniu do „12”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078480" y="3394948"/>
            <a:ext cx="301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Oświadczenie o osiągnięciach</a:t>
            </a:r>
            <a:endParaRPr lang="pl-PL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5278830" y="1838411"/>
            <a:ext cx="3339390" cy="369332"/>
          </a:xfrm>
          <a:prstGeom prst="roundRect">
            <a:avLst/>
          </a:prstGeom>
          <a:noFill/>
          <a:ln w="571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zaokrąglony 12"/>
          <p:cNvSpPr/>
          <p:nvPr/>
        </p:nvSpPr>
        <p:spPr>
          <a:xfrm>
            <a:off x="3146308" y="3394948"/>
            <a:ext cx="2851382" cy="369332"/>
          </a:xfrm>
          <a:prstGeom prst="roundRect">
            <a:avLst/>
          </a:prstGeom>
          <a:noFill/>
          <a:ln w="571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14"/>
          <p:cNvCxnSpPr>
            <a:stCxn id="6" idx="4"/>
            <a:endCxn id="13" idx="0"/>
          </p:cNvCxnSpPr>
          <p:nvPr/>
        </p:nvCxnSpPr>
        <p:spPr>
          <a:xfrm flipH="1">
            <a:off x="4571999" y="3120423"/>
            <a:ext cx="1" cy="27452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3797443" y="2205890"/>
            <a:ext cx="250709" cy="16637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H="1">
            <a:off x="5080709" y="2205890"/>
            <a:ext cx="245670" cy="16637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07" y="2204110"/>
            <a:ext cx="8589786" cy="767689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E81B29"/>
                </a:solidFill>
              </a:rPr>
              <a:t>Pracownicy prowadzący działalność naukową </a:t>
            </a:r>
            <a:r>
              <a:rPr lang="pl-PL" dirty="0" smtClean="0">
                <a:solidFill>
                  <a:srgbClr val="E81B29"/>
                </a:solidFill>
              </a:rPr>
              <a:t/>
            </a:r>
            <a:br>
              <a:rPr lang="pl-PL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a </a:t>
            </a:r>
            <a:r>
              <a:rPr lang="pl-PL" dirty="0">
                <a:solidFill>
                  <a:srgbClr val="E81B29"/>
                </a:solidFill>
              </a:rPr>
              <a:t>biorący udział w prowadzeniu działalności naukowej</a:t>
            </a:r>
            <a:endParaRPr lang="en-US" sz="2000" dirty="0">
              <a:solidFill>
                <a:srgbClr val="E81B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14" y="687730"/>
            <a:ext cx="8589786" cy="767689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</a:rPr>
              <a:t>Pracownicy prowadzący działalność naukową </a:t>
            </a:r>
            <a:r>
              <a:rPr lang="pl-PL" dirty="0" smtClean="0">
                <a:solidFill>
                  <a:srgbClr val="E81B29"/>
                </a:solidFill>
              </a:rPr>
              <a:t/>
            </a:r>
            <a:br>
              <a:rPr lang="pl-PL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a </a:t>
            </a:r>
            <a:r>
              <a:rPr lang="pl-PL" dirty="0">
                <a:solidFill>
                  <a:srgbClr val="E81B29"/>
                </a:solidFill>
              </a:rPr>
              <a:t>biorący udział w prowadzeniu działalności naukowej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85717" y="1470658"/>
            <a:ext cx="79725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u="sng" dirty="0"/>
              <a:t>Osoba prowadząca działalność </a:t>
            </a:r>
            <a:r>
              <a:rPr lang="pl-PL" b="1" u="sng" dirty="0" smtClean="0"/>
              <a:t>naukową: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P</a:t>
            </a:r>
            <a:r>
              <a:rPr lang="pl-PL" dirty="0" smtClean="0"/>
              <a:t>racownik</a:t>
            </a:r>
            <a:r>
              <a:rPr lang="pl-PL" dirty="0"/>
              <a:t>, który prowadzi badania naukowe, prace rozwojowe lub działalność w zakresie twórczości artystycznej (opisane szerzej w art. 4 ustawy). Jest nią w rozumieniu ustawy nauczyciel akademicki zatrudniony w grupie stanowisk badawczych lub badawczo-dydaktycznych oraz pracownik instytutu naukowego PAN lub instytutu badawczego zatrudniony na stanowisku pracownika naukowego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Osiągnięcia osoby prowadzącej działalność naukową są uwzględniane w ewaluacji jakości działalności naukowej.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9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14" y="687730"/>
            <a:ext cx="8589786" cy="767689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</a:rPr>
              <a:t>Pracownicy prowadzący działalność naukową </a:t>
            </a:r>
            <a:r>
              <a:rPr lang="pl-PL" dirty="0" smtClean="0">
                <a:solidFill>
                  <a:srgbClr val="E81B29"/>
                </a:solidFill>
              </a:rPr>
              <a:t/>
            </a:r>
            <a:br>
              <a:rPr lang="pl-PL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a </a:t>
            </a:r>
            <a:r>
              <a:rPr lang="pl-PL" dirty="0">
                <a:solidFill>
                  <a:srgbClr val="E81B29"/>
                </a:solidFill>
              </a:rPr>
              <a:t>biorący udział w prowadzeniu działalności naukowej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85717" y="1556087"/>
            <a:ext cx="60461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u="sng" dirty="0"/>
              <a:t>Osoba prowadząca działalność </a:t>
            </a:r>
            <a:r>
              <a:rPr lang="pl-PL" b="1" u="sng" dirty="0" smtClean="0"/>
              <a:t>naukową: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Ustawa nie wyklucza </a:t>
            </a:r>
            <a:r>
              <a:rPr lang="pl-PL" dirty="0" smtClean="0"/>
              <a:t>możliwości zaliczenia do osób prowadzących działalność naukową, a w konsekwencji </a:t>
            </a:r>
            <a:r>
              <a:rPr lang="pl-PL" dirty="0"/>
              <a:t>złożenia oświadczeń także przez pracowników uczelni i instytutów, zatrudnionych na </a:t>
            </a:r>
            <a:r>
              <a:rPr lang="pl-PL" dirty="0" smtClean="0"/>
              <a:t>stanowiskach innych niż naukowe, badawcze i badawczo-dydaktyczne, </a:t>
            </a:r>
            <a:r>
              <a:rPr lang="pl-PL" dirty="0"/>
              <a:t>jeżeli faktycznie prowadzą oni działalność naukową (opisaną w art. 4 ustawy) i posiadają w tym zakresie osiągnięcia będące przedmiotem ewaluacji.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47" y="2147397"/>
            <a:ext cx="1856853" cy="18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14" y="687730"/>
            <a:ext cx="8589786" cy="767689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Pracownicy dydaktyczni a liczba N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96153" y="2286242"/>
            <a:ext cx="6046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W przypadku złożenia oświadczenia o zaliczeniu do liczby N przez pracownika dydaktycznego, jego osiągnięcia </a:t>
            </a:r>
            <a:r>
              <a:rPr lang="pl-PL" b="1" u="sng" dirty="0" smtClean="0">
                <a:solidFill>
                  <a:srgbClr val="FF0000"/>
                </a:solidFill>
              </a:rPr>
              <a:t>będą uwzględniane w ewaluacji jakości działalności naukowej.</a:t>
            </a:r>
            <a:endParaRPr lang="pl-PL" b="1" u="sng" dirty="0">
              <a:solidFill>
                <a:srgbClr val="FF00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2" y="2029371"/>
            <a:ext cx="1437071" cy="143707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76" y="3454925"/>
            <a:ext cx="1170939" cy="11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14" y="687730"/>
            <a:ext cx="8589786" cy="767689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</a:rPr>
              <a:t>Pracownicy prowadzący działalność naukową </a:t>
            </a:r>
            <a:r>
              <a:rPr lang="pl-PL" dirty="0" smtClean="0">
                <a:solidFill>
                  <a:srgbClr val="E81B29"/>
                </a:solidFill>
              </a:rPr>
              <a:t/>
            </a:r>
            <a:br>
              <a:rPr lang="pl-PL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a </a:t>
            </a:r>
            <a:r>
              <a:rPr lang="pl-PL" dirty="0">
                <a:solidFill>
                  <a:srgbClr val="E81B29"/>
                </a:solidFill>
              </a:rPr>
              <a:t>biorący udział w prowadzeniu działalności naukowej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85717" y="1470658"/>
            <a:ext cx="79725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u="sng" dirty="0"/>
              <a:t>Osoba biorąca udział w prowadzeniu działalności naukowej: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Pracownik pełniący funkcje pomocnicze w stosunku do osób prowadzących działalność naukową i </a:t>
            </a:r>
            <a:r>
              <a:rPr lang="pl-PL" dirty="0" smtClean="0"/>
              <a:t>nieposiadający </a:t>
            </a:r>
            <a:r>
              <a:rPr lang="pl-PL" dirty="0"/>
              <a:t>własnych (samodzielnych) osiągnięć naukowych lub artystycznych.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Aktywność osób biorących udział w prowadzeniu działalności naukowej w danej dyscyplinie nie jest objęta ewaluacją jakości działalności naukowej. Pracownicy ci jednak posiadają czynne i bierne prawo wyborcze w wyborach do Rady Doskonałości Naukowej, pod warunkiem, że mają stopień doktora habilitowanego.</a:t>
            </a:r>
          </a:p>
        </p:txBody>
      </p:sp>
    </p:spTree>
    <p:extLst>
      <p:ext uri="{BB962C8B-B14F-4D97-AF65-F5344CB8AC3E}">
        <p14:creationId xmlns:p14="http://schemas.microsoft.com/office/powerpoint/2010/main" val="11184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639" y="1546047"/>
            <a:ext cx="7014484" cy="843822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rgbClr val="E81B29"/>
                </a:solidFill>
              </a:rPr>
              <a:t>Oświadczenie o osiągnięciach </a:t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sz="2800" dirty="0" smtClean="0">
                <a:solidFill>
                  <a:srgbClr val="E81B29"/>
                </a:solidFill>
              </a:rPr>
              <a:t>[art.265.13]</a:t>
            </a:r>
            <a:endParaRPr lang="en-US" dirty="0">
              <a:solidFill>
                <a:srgbClr val="E81B29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71" y="2592343"/>
            <a:ext cx="1768389" cy="176838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67" y="2592343"/>
            <a:ext cx="1666353" cy="16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7543260" cy="1077298"/>
          </a:xfrm>
        </p:spPr>
        <p:txBody>
          <a:bodyPr/>
          <a:lstStyle/>
          <a:p>
            <a:r>
              <a:rPr lang="pl-PL" sz="2800" dirty="0">
                <a:solidFill>
                  <a:srgbClr val="E81B29"/>
                </a:solidFill>
              </a:rPr>
              <a:t>O</a:t>
            </a:r>
            <a:r>
              <a:rPr lang="pl-PL" sz="2800" dirty="0" smtClean="0">
                <a:solidFill>
                  <a:srgbClr val="E81B29"/>
                </a:solidFill>
              </a:rPr>
              <a:t>świadczenie o osiągnięciach </a:t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- kto składa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24971" y="1917220"/>
            <a:ext cx="3947029" cy="1552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24" y="1339188"/>
            <a:ext cx="2708910" cy="270891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24971" y="1635740"/>
            <a:ext cx="56005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Osoba</a:t>
            </a:r>
            <a:r>
              <a:rPr lang="pl-PL" sz="1600" dirty="0"/>
              <a:t>, której osiągnięcia są wykazywane na potrzeby </a:t>
            </a:r>
            <a:r>
              <a:rPr lang="pl-PL" sz="1600" dirty="0" smtClean="0"/>
              <a:t>ewaluacji: 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/>
              <a:t>pracownicy prowadzący działalność naukową 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/>
              <a:t>doktoranci.</a:t>
            </a:r>
          </a:p>
          <a:p>
            <a:endParaRPr lang="pl-PL" sz="1600" dirty="0" smtClean="0"/>
          </a:p>
          <a:p>
            <a:r>
              <a:rPr lang="pl-PL" sz="1600" dirty="0"/>
              <a:t>D</a:t>
            </a:r>
            <a:r>
              <a:rPr lang="pl-PL" sz="1600" dirty="0" smtClean="0"/>
              <a:t>oktorant </a:t>
            </a:r>
            <a:r>
              <a:rPr lang="pl-PL" sz="1600" dirty="0"/>
              <a:t>składa to oświadczenie: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/>
              <a:t>w </a:t>
            </a:r>
            <a:r>
              <a:rPr lang="pl-PL" sz="1600" dirty="0"/>
              <a:t>dyscyplinie, w której jest przygotowywana rozprawa doktorska albo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 smtClean="0"/>
              <a:t>w </a:t>
            </a:r>
            <a:r>
              <a:rPr lang="pl-PL" sz="1600" dirty="0"/>
              <a:t>jednej z dyscyplin zawierających się w dziedzinie, w której jest przygotowywana rozprawa doktorska</a:t>
            </a:r>
          </a:p>
        </p:txBody>
      </p:sp>
    </p:spTree>
    <p:extLst>
      <p:ext uri="{BB962C8B-B14F-4D97-AF65-F5344CB8AC3E}">
        <p14:creationId xmlns:p14="http://schemas.microsoft.com/office/powerpoint/2010/main" val="17528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8734566" cy="1077298"/>
          </a:xfrm>
        </p:spPr>
        <p:txBody>
          <a:bodyPr/>
          <a:lstStyle/>
          <a:p>
            <a:r>
              <a:rPr lang="pl-PL" sz="2800" dirty="0">
                <a:solidFill>
                  <a:srgbClr val="E81B29"/>
                </a:solidFill>
              </a:rPr>
              <a:t>O</a:t>
            </a:r>
            <a:r>
              <a:rPr lang="pl-PL" sz="2800" dirty="0" smtClean="0">
                <a:solidFill>
                  <a:srgbClr val="E81B29"/>
                </a:solidFill>
              </a:rPr>
              <a:t>świadczenie o osiągnięciach</a:t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- terminy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40976" y="1503528"/>
            <a:ext cx="6095104" cy="312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40976" y="1975968"/>
            <a:ext cx="4624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pl-PL" dirty="0"/>
              <a:t>nie jest wymagane składanie oświadczenia do każdego </a:t>
            </a:r>
            <a:r>
              <a:rPr lang="pl-PL" dirty="0" smtClean="0"/>
              <a:t>osiągnięcia</a:t>
            </a:r>
          </a:p>
          <a:p>
            <a:pPr marL="342900" indent="-342900">
              <a:buFont typeface="+mj-lt"/>
              <a:buAutoNum type="arabicParenR"/>
            </a:pPr>
            <a:endParaRPr lang="pl-PL" dirty="0"/>
          </a:p>
          <a:p>
            <a:pPr marL="342900" indent="-342900">
              <a:buFont typeface="+mj-lt"/>
              <a:buAutoNum type="arabicParenR"/>
            </a:pPr>
            <a:r>
              <a:rPr lang="pl-PL" dirty="0"/>
              <a:t>oświadczenie można złożyć wymieniając poszczególne osiągnięcia </a:t>
            </a:r>
            <a:r>
              <a:rPr lang="pl-PL" b="1" u="sng" dirty="0">
                <a:solidFill>
                  <a:srgbClr val="FF0000"/>
                </a:solidFill>
              </a:rPr>
              <a:t>przed końcem każdego roku objętego </a:t>
            </a:r>
            <a:r>
              <a:rPr lang="pl-PL" b="1" u="sng" dirty="0" smtClean="0">
                <a:solidFill>
                  <a:srgbClr val="FF0000"/>
                </a:solidFill>
              </a:rPr>
              <a:t>ewaluacją</a:t>
            </a:r>
            <a:r>
              <a:rPr lang="pl-PL" dirty="0" smtClean="0"/>
              <a:t>, na podstawie danych z systemu POL-on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20" y="2187720"/>
            <a:ext cx="1607820" cy="160782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0" y="2089074"/>
            <a:ext cx="792480" cy="79248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0" y="3108937"/>
            <a:ext cx="792480" cy="79248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21" y="2089074"/>
            <a:ext cx="784860" cy="78486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21" y="3101317"/>
            <a:ext cx="784860" cy="7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8734566" cy="1077298"/>
          </a:xfrm>
        </p:spPr>
        <p:txBody>
          <a:bodyPr/>
          <a:lstStyle/>
          <a:p>
            <a:r>
              <a:rPr lang="pl-PL" sz="2800" dirty="0">
                <a:solidFill>
                  <a:srgbClr val="E81B29"/>
                </a:solidFill>
              </a:rPr>
              <a:t>O</a:t>
            </a:r>
            <a:r>
              <a:rPr lang="pl-PL" sz="2800" dirty="0" smtClean="0">
                <a:solidFill>
                  <a:srgbClr val="E81B29"/>
                </a:solidFill>
              </a:rPr>
              <a:t>świadczenie o osiągnięciach</a:t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- ważne informacje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40976" y="1503528"/>
            <a:ext cx="6095104" cy="312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40974" y="1503528"/>
            <a:ext cx="78858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pl-PL" dirty="0"/>
              <a:t>osiągnięcia wskazane przez naukowca powinny być związane z dyscypliną, w ramach której będzie dokonywana ewaluacja</a:t>
            </a:r>
          </a:p>
          <a:p>
            <a:pPr marL="342900" indent="-342900">
              <a:buFont typeface="+mj-lt"/>
              <a:buAutoNum type="arabicParenR"/>
            </a:pPr>
            <a:r>
              <a:rPr lang="pl-PL" dirty="0"/>
              <a:t>w przypadku oczywistego braku związku między tematyką osiągnięcia, a badaniami naukowymi lub pracami rozwojowymi prowadzonymi przez podmiot w danej dyscyplinie, KEN może odrzucić takie osiągnięcie</a:t>
            </a:r>
          </a:p>
          <a:p>
            <a:pPr marL="342900" indent="-342900">
              <a:buFont typeface="+mj-lt"/>
              <a:buAutoNum type="arabicParenR"/>
            </a:pPr>
            <a:r>
              <a:rPr lang="pl-PL" dirty="0"/>
              <a:t>w przypadku nieuwzględnienia w ewaluacji nie będzie możliwości dodatkowego zgłoszenia innego osiągnięcia</a:t>
            </a:r>
          </a:p>
          <a:p>
            <a:pPr marL="342900" indent="-342900">
              <a:buFont typeface="+mj-lt"/>
              <a:buAutoNum type="arabicParenR"/>
            </a:pPr>
            <a:r>
              <a:rPr lang="pl-PL" dirty="0"/>
              <a:t>w przypadku pracowników prowadzących działalność naukową w dwóch dyscyplinach należy przypisać każde z osiągnięć do odpowiedniej dyscypliny</a:t>
            </a:r>
          </a:p>
        </p:txBody>
      </p:sp>
    </p:spTree>
    <p:extLst>
      <p:ext uri="{BB962C8B-B14F-4D97-AF65-F5344CB8AC3E}">
        <p14:creationId xmlns:p14="http://schemas.microsoft.com/office/powerpoint/2010/main" val="29556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07" y="719938"/>
            <a:ext cx="8589786" cy="767689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E81B29"/>
                </a:solidFill>
              </a:rPr>
              <a:t>Sprawozdawczość oświadczeń o „12” i „dyscyplinach” </a:t>
            </a:r>
            <a:br>
              <a:rPr lang="pl-PL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w systemie POL-on</a:t>
            </a:r>
            <a:endParaRPr lang="en-US" sz="2000" dirty="0">
              <a:solidFill>
                <a:srgbClr val="E81B29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1985060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639" y="1748521"/>
            <a:ext cx="7014484" cy="843822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rgbClr val="E81B29"/>
                </a:solidFill>
              </a:rPr>
              <a:t>Oświadczenie o dyscyplinach </a:t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sz="2800" dirty="0" smtClean="0">
                <a:solidFill>
                  <a:srgbClr val="E81B29"/>
                </a:solidFill>
              </a:rPr>
              <a:t>[art.343.7-10]</a:t>
            </a:r>
            <a:endParaRPr lang="en-US" dirty="0">
              <a:solidFill>
                <a:srgbClr val="E81B29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81" y="2571750"/>
            <a:ext cx="1457347" cy="145734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68" y="2571750"/>
            <a:ext cx="1441562" cy="14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74" y="256659"/>
            <a:ext cx="8734566" cy="1077298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</a:rPr>
              <a:t>Sprawozdawczość </a:t>
            </a:r>
            <a:r>
              <a:rPr lang="pl-PL" dirty="0" smtClean="0">
                <a:solidFill>
                  <a:srgbClr val="E81B29"/>
                </a:solidFill>
              </a:rPr>
              <a:t>oświadczeń w POL-on</a:t>
            </a:r>
            <a:r>
              <a:rPr lang="pl-PL" dirty="0">
                <a:solidFill>
                  <a:srgbClr val="E81B29"/>
                </a:solidFill>
              </a:rPr>
              <a:t/>
            </a:r>
            <a:br>
              <a:rPr lang="pl-PL" dirty="0">
                <a:solidFill>
                  <a:srgbClr val="E81B29"/>
                </a:solidFill>
              </a:rPr>
            </a:br>
            <a:r>
              <a:rPr lang="pl-PL" sz="2000" dirty="0">
                <a:solidFill>
                  <a:srgbClr val="E81B29"/>
                </a:solidFill>
              </a:rPr>
              <a:t>- </a:t>
            </a:r>
            <a:r>
              <a:rPr lang="pl-PL" sz="2000" dirty="0" smtClean="0">
                <a:solidFill>
                  <a:srgbClr val="E81B29"/>
                </a:solidFill>
              </a:rPr>
              <a:t>terminy na wprowadzenie danych dla kierowników podmiotów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83378" y="1427328"/>
            <a:ext cx="8172002" cy="312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pl-PL" sz="1800" dirty="0"/>
              <a:t>p</a:t>
            </a:r>
            <a:r>
              <a:rPr lang="pl-PL" sz="1800" dirty="0" smtClean="0"/>
              <a:t>o raz pierwszy - do </a:t>
            </a:r>
            <a:r>
              <a:rPr lang="pl-PL" sz="1800" dirty="0"/>
              <a:t>15 stycznia 2019 r.,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pl-PL" sz="1800" dirty="0" smtClean="0"/>
              <a:t>później</a:t>
            </a:r>
            <a:r>
              <a:rPr lang="pl-PL" sz="1800" dirty="0"/>
              <a:t>, w przypadku nowych pracowników - w terminie 30 dni od dnia zatrudnienia pracownika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pl-PL" sz="1800" dirty="0"/>
              <a:t>w przypadku zmiany danych dotyczących pracownika (np. podstawowego miejsca pracy, reprezentowanych dyscyplin) </a:t>
            </a:r>
            <a:r>
              <a:rPr lang="pl-PL" sz="1800" dirty="0" smtClean="0"/>
              <a:t>- </a:t>
            </a:r>
            <a:r>
              <a:rPr lang="pl-PL" sz="1800" dirty="0"/>
              <a:t>14 dni na wprowadzenie aktualnych informacji do wykazu pracowników w systemie POL-on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pl-PL" sz="1800" dirty="0"/>
              <a:t>oświadczenie </a:t>
            </a:r>
            <a:r>
              <a:rPr lang="pl-PL" sz="1800" dirty="0" smtClean="0"/>
              <a:t>kierowników podmiotów o </a:t>
            </a:r>
            <a:r>
              <a:rPr lang="pl-PL" sz="1800" dirty="0"/>
              <a:t>zgodności wprowadzonych danych ze stanem </a:t>
            </a:r>
            <a:r>
              <a:rPr lang="pl-PL" sz="1800" dirty="0" smtClean="0"/>
              <a:t>faktycznym - do </a:t>
            </a:r>
            <a:r>
              <a:rPr lang="pl-PL" sz="1800" dirty="0"/>
              <a:t>31 stycznia każdego </a:t>
            </a:r>
            <a:r>
              <a:rPr lang="pl-PL" sz="1800" dirty="0" smtClean="0"/>
              <a:t>roku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4707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35" y="146052"/>
            <a:ext cx="123229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31" y="1744675"/>
            <a:ext cx="4485290" cy="189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35" y="146052"/>
            <a:ext cx="123229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923193" y="1490872"/>
            <a:ext cx="5020445" cy="312684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135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Obowiązek posiadania przez naukowca elektronicznego identyfikatora zgodnego z międzynarodowymi standardami 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135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Open </a:t>
            </a:r>
            <a:r>
              <a:rPr lang="pl-PL" altLang="pl-PL" sz="135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Researcher</a:t>
            </a:r>
            <a:r>
              <a:rPr lang="pl-PL" altLang="pl-PL" sz="135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pl-PL" altLang="pl-PL" sz="135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Contributor</a:t>
            </a:r>
            <a:r>
              <a:rPr lang="pl-PL" altLang="pl-PL" sz="135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</a:t>
            </a:r>
            <a:r>
              <a:rPr lang="pl-PL" altLang="pl-PL" sz="13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(ORCID):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135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135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13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osiągnięcia będą uwzględniane w ewaluacji pod warunkiem uwzględnienia ich na koncie ORCID naukowca (opcjonalnie w przypadku pierwszej ewaluacji);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135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135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13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informacje dotyczące osiągnięć wprowadzają do ORCID osoby prowadzące działalność naukową.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135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13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ORCID naukowiec może zamieszczać również informacje o swoich grantach, zatrudnieniu oraz wykształceniu czy uzyskanych stopniach lub tytułach.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135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429972"/>
            <a:ext cx="1629756" cy="68811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08" y="1804518"/>
            <a:ext cx="750206" cy="7502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31" y="3504248"/>
            <a:ext cx="688574" cy="68857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96" y="3614493"/>
            <a:ext cx="406186" cy="40618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388" y="3533619"/>
            <a:ext cx="1693095" cy="629831"/>
          </a:xfrm>
          <a:prstGeom prst="rect">
            <a:avLst/>
          </a:prstGeom>
        </p:spPr>
      </p:pic>
      <p:sp>
        <p:nvSpPr>
          <p:cNvPr id="6" name="Strzałka w prawo 5"/>
          <p:cNvSpPr/>
          <p:nvPr/>
        </p:nvSpPr>
        <p:spPr>
          <a:xfrm>
            <a:off x="7146666" y="3676390"/>
            <a:ext cx="421340" cy="3442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31" y="2607780"/>
            <a:ext cx="763118" cy="7631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23193" y="334965"/>
            <a:ext cx="7069257" cy="976312"/>
          </a:xfrm>
        </p:spPr>
        <p:txBody>
          <a:bodyPr rtlCol="0"/>
          <a:lstStyle/>
          <a:p>
            <a:pPr algn="ctr">
              <a:defRPr/>
            </a:pPr>
            <a:r>
              <a:rPr lang="pl-PL" sz="2700" dirty="0" smtClean="0">
                <a:solidFill>
                  <a:schemeClr val="accent1">
                    <a:lumMod val="75000"/>
                  </a:schemeClr>
                </a:solidFill>
              </a:rPr>
              <a:t>Wymóg posiadania identyfikatora ORCID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24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35" y="146052"/>
            <a:ext cx="123229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896815" y="1470819"/>
            <a:ext cx="5594669" cy="29432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ORCID – unikalny identyfikator naukowca, </a:t>
            </a:r>
            <a:r>
              <a:rPr lang="pl-PL" altLang="pl-PL" sz="1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jednoznacznie identyfikuje autora publikacji</a:t>
            </a:r>
            <a:r>
              <a:rPr lang="pl-PL" altLang="pl-PL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1275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 wykazie pracowników naukowych POL-on jest 380 osób o nazwisku Nowak; 2,6 tys. osób, których nazwisko występuje co najmniej 100 razy; </a:t>
            </a:r>
            <a:br>
              <a:rPr lang="pl-PL" altLang="pl-PL" sz="1275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altLang="pl-PL" sz="1275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30,2 tys. osób, których nazwisko występuje co najmniej 10 razy)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Obecnie swój numer ORCID posiada </a:t>
            </a:r>
            <a:br>
              <a:rPr lang="pl-PL" altLang="pl-PL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altLang="pl-PL" sz="1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ponad </a:t>
            </a:r>
            <a:r>
              <a:rPr lang="pl-PL" altLang="pl-PL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5,6 </a:t>
            </a:r>
            <a:r>
              <a:rPr lang="pl-PL" altLang="pl-PL" sz="1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mln użytkowników</a:t>
            </a:r>
            <a:r>
              <a:rPr lang="pl-PL" altLang="pl-PL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na całym świecie.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1275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pl-PL" altLang="pl-PL" sz="1275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zacuje się, że w 2019 r. będzie już 7 mln użytkowników</a:t>
            </a:r>
            <a:endParaRPr lang="pl-PL" altLang="pl-PL" sz="1275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711200"/>
            <a:ext cx="1629756" cy="68811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61" y="1399319"/>
            <a:ext cx="1068686" cy="106868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72" y="1933662"/>
            <a:ext cx="763259" cy="76325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71" y="3070512"/>
            <a:ext cx="1133815" cy="11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138478" y="817551"/>
            <a:ext cx="8862647" cy="42449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35" y="146052"/>
            <a:ext cx="123229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01" y="2013465"/>
            <a:ext cx="788590" cy="7885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21" y="2065914"/>
            <a:ext cx="718270" cy="71827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29" y="3272956"/>
            <a:ext cx="703982" cy="70398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956" y="3098128"/>
            <a:ext cx="3571875" cy="132873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74133" y="86816"/>
            <a:ext cx="3598069" cy="631825"/>
          </a:xfrm>
        </p:spPr>
        <p:txBody>
          <a:bodyPr/>
          <a:lstStyle/>
          <a:p>
            <a:pPr algn="ctr"/>
            <a:r>
              <a:rPr lang="pl-PL" altLang="pl-PL" sz="2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Założenia ORCID</a:t>
            </a:r>
            <a:endParaRPr lang="en-US" altLang="pl-PL" sz="2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226175" y="1113218"/>
            <a:ext cx="1687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350" dirty="0">
                <a:latin typeface="Arial" panose="020B0604020202020204" pitchFamily="34" charset="0"/>
              </a:rPr>
              <a:t>Bezpłatne korzystanie z rejestru przez naukowców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354366" y="1113217"/>
            <a:ext cx="1563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350" dirty="0">
                <a:latin typeface="Arial" panose="020B0604020202020204" pitchFamily="34" charset="0"/>
              </a:rPr>
              <a:t>otwarte dane, oprogramowanie, interfejs API i dokumentacja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1521571" y="3940379"/>
            <a:ext cx="207363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350" dirty="0">
                <a:latin typeface="Arial" panose="020B0604020202020204" pitchFamily="34" charset="0"/>
              </a:rPr>
              <a:t>pełna kontrola </a:t>
            </a:r>
          </a:p>
          <a:p>
            <a:pPr algn="ctr"/>
            <a:r>
              <a:rPr lang="pl-PL" sz="1350" dirty="0">
                <a:latin typeface="Arial" panose="020B0604020202020204" pitchFamily="34" charset="0"/>
              </a:rPr>
              <a:t>naukowca nad informacją zamieszczoną na jego koncie ORCID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3069911" y="859982"/>
            <a:ext cx="2997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350" dirty="0">
                <a:latin typeface="Arial" panose="020B0604020202020204" pitchFamily="34" charset="0"/>
              </a:rPr>
              <a:t>jednokrotne wprowadzenie informacji – wielokrotne  wykorzystanie </a:t>
            </a:r>
          </a:p>
          <a:p>
            <a:pPr algn="ctr"/>
            <a:r>
              <a:rPr lang="pl-PL" sz="1350" dirty="0">
                <a:latin typeface="Arial" panose="020B0604020202020204" pitchFamily="34" charset="0"/>
              </a:rPr>
              <a:t>(</a:t>
            </a:r>
            <a:r>
              <a:rPr lang="pl-PL" sz="1350" dirty="0" err="1">
                <a:latin typeface="Arial" panose="020B0604020202020204" pitchFamily="34" charset="0"/>
              </a:rPr>
              <a:t>enter</a:t>
            </a:r>
            <a:r>
              <a:rPr lang="pl-PL" sz="1350" dirty="0">
                <a:latin typeface="Arial" panose="020B0604020202020204" pitchFamily="34" charset="0"/>
              </a:rPr>
              <a:t> </a:t>
            </a:r>
            <a:r>
              <a:rPr lang="pl-PL" sz="1350" dirty="0" err="1">
                <a:latin typeface="Arial" panose="020B0604020202020204" pitchFamily="34" charset="0"/>
              </a:rPr>
              <a:t>once</a:t>
            </a:r>
            <a:r>
              <a:rPr lang="pl-PL" sz="1350" dirty="0">
                <a:latin typeface="Arial" panose="020B0604020202020204" pitchFamily="34" charset="0"/>
              </a:rPr>
              <a:t> – </a:t>
            </a:r>
            <a:r>
              <a:rPr lang="pl-PL" sz="1350" dirty="0" err="1">
                <a:latin typeface="Arial" panose="020B0604020202020204" pitchFamily="34" charset="0"/>
              </a:rPr>
              <a:t>reuse</a:t>
            </a:r>
            <a:r>
              <a:rPr lang="pl-PL" sz="1350" dirty="0">
                <a:latin typeface="Arial" panose="020B0604020202020204" pitchFamily="34" charset="0"/>
              </a:rPr>
              <a:t> </a:t>
            </a:r>
            <a:r>
              <a:rPr lang="pl-PL" sz="1350" dirty="0" err="1">
                <a:latin typeface="Arial" panose="020B0604020202020204" pitchFamily="34" charset="0"/>
              </a:rPr>
              <a:t>often</a:t>
            </a:r>
            <a:r>
              <a:rPr lang="pl-PL" sz="1350" dirty="0">
                <a:latin typeface="Arial" panose="020B0604020202020204" pitchFamily="34" charset="0"/>
              </a:rPr>
              <a:t>);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5461489" y="4049677"/>
            <a:ext cx="2284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350" dirty="0">
                <a:latin typeface="Arial" panose="020B0604020202020204" pitchFamily="34" charset="0"/>
              </a:rPr>
              <a:t>automatyzacja zasilania konta użytkownika informacjami o jego publikacjach</a:t>
            </a: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36" y="3266929"/>
            <a:ext cx="932420" cy="93242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10" y="2065914"/>
            <a:ext cx="714475" cy="714475"/>
          </a:xfrm>
          <a:prstGeom prst="rect">
            <a:avLst/>
          </a:prstGeom>
        </p:spPr>
      </p:pic>
      <p:sp>
        <p:nvSpPr>
          <p:cNvPr id="25" name="Strzałka w dół 24"/>
          <p:cNvSpPr/>
          <p:nvPr/>
        </p:nvSpPr>
        <p:spPr>
          <a:xfrm rot="10800000">
            <a:off x="4511191" y="2367680"/>
            <a:ext cx="241663" cy="803656"/>
          </a:xfrm>
          <a:prstGeom prst="downArrow">
            <a:avLst>
              <a:gd name="adj1" fmla="val 50000"/>
              <a:gd name="adj2" fmla="val 1015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6" y="1861868"/>
            <a:ext cx="599006" cy="513434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7218" y="1694169"/>
            <a:ext cx="830714" cy="830714"/>
          </a:xfrm>
          <a:prstGeom prst="rect">
            <a:avLst/>
          </a:prstGeom>
        </p:spPr>
      </p:pic>
      <p:sp>
        <p:nvSpPr>
          <p:cNvPr id="28" name="Strzałka w dół 27"/>
          <p:cNvSpPr/>
          <p:nvPr/>
        </p:nvSpPr>
        <p:spPr>
          <a:xfrm rot="7401409">
            <a:off x="3700286" y="2711282"/>
            <a:ext cx="241663" cy="803656"/>
          </a:xfrm>
          <a:prstGeom prst="downArrow">
            <a:avLst>
              <a:gd name="adj1" fmla="val 50000"/>
              <a:gd name="adj2" fmla="val 1015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9" name="Strzałka w dół 28"/>
          <p:cNvSpPr/>
          <p:nvPr/>
        </p:nvSpPr>
        <p:spPr>
          <a:xfrm rot="14085458">
            <a:off x="5317931" y="2672229"/>
            <a:ext cx="241663" cy="803656"/>
          </a:xfrm>
          <a:prstGeom prst="downArrow">
            <a:avLst>
              <a:gd name="adj1" fmla="val 50000"/>
              <a:gd name="adj2" fmla="val 1015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0" name="Strzałka w dół 29"/>
          <p:cNvSpPr/>
          <p:nvPr/>
        </p:nvSpPr>
        <p:spPr>
          <a:xfrm rot="5623169">
            <a:off x="3563352" y="3327835"/>
            <a:ext cx="241663" cy="803656"/>
          </a:xfrm>
          <a:prstGeom prst="downArrow">
            <a:avLst>
              <a:gd name="adj1" fmla="val 50000"/>
              <a:gd name="adj2" fmla="val 1015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1" name="Strzałka w dół 30"/>
          <p:cNvSpPr/>
          <p:nvPr/>
        </p:nvSpPr>
        <p:spPr>
          <a:xfrm rot="15870944">
            <a:off x="5453856" y="3298857"/>
            <a:ext cx="241663" cy="803656"/>
          </a:xfrm>
          <a:prstGeom prst="downArrow">
            <a:avLst>
              <a:gd name="adj1" fmla="val 50000"/>
              <a:gd name="adj2" fmla="val 1015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26326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133" y="146051"/>
            <a:ext cx="3848099" cy="711200"/>
          </a:xfrm>
        </p:spPr>
        <p:txBody>
          <a:bodyPr rtlCol="0"/>
          <a:lstStyle/>
          <a:p>
            <a:pPr algn="ctr">
              <a:defRPr/>
            </a:pPr>
            <a:r>
              <a:rPr lang="pl-PL" sz="2100" dirty="0">
                <a:solidFill>
                  <a:schemeClr val="accent1">
                    <a:lumMod val="75000"/>
                  </a:schemeClr>
                </a:solidFill>
              </a:rPr>
              <a:t>Automatyczna aktualizacja (</a:t>
            </a:r>
            <a:r>
              <a:rPr lang="pl-PL" sz="2100" i="1" dirty="0">
                <a:solidFill>
                  <a:schemeClr val="accent1">
                    <a:lumMod val="75000"/>
                  </a:schemeClr>
                </a:solidFill>
              </a:rPr>
              <a:t>auto-update</a:t>
            </a:r>
            <a:r>
              <a:rPr lang="pl-PL" sz="2100" dirty="0">
                <a:solidFill>
                  <a:schemeClr val="accent1">
                    <a:lumMod val="75000"/>
                  </a:schemeClr>
                </a:solidFill>
              </a:rPr>
              <a:t>) w ORCID</a:t>
            </a:r>
            <a:endParaRPr lang="en-US" sz="13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35" y="146052"/>
            <a:ext cx="123229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/>
        </p:nvGrpSpPr>
        <p:grpSpPr>
          <a:xfrm>
            <a:off x="1341835" y="1034209"/>
            <a:ext cx="6742722" cy="3896500"/>
            <a:chOff x="827480" y="1434200"/>
            <a:chExt cx="7849090" cy="5195334"/>
          </a:xfrm>
        </p:grpSpPr>
        <p:graphicFrame>
          <p:nvGraphicFramePr>
            <p:cNvPr id="7" name="図表 4"/>
            <p:cNvGraphicFramePr/>
            <p:nvPr>
              <p:extLst>
                <p:ext uri="{D42A27DB-BD31-4B8C-83A1-F6EECF244321}">
                  <p14:modId xmlns:p14="http://schemas.microsoft.com/office/powerpoint/2010/main" val="746122680"/>
                </p:ext>
              </p:extLst>
            </p:nvPr>
          </p:nvGraphicFramePr>
          <p:xfrm>
            <a:off x="827480" y="1850540"/>
            <a:ext cx="7849090" cy="31841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8" name="Picture 11" descr="orcid_128x12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570" y="2405260"/>
              <a:ext cx="325120" cy="325120"/>
            </a:xfrm>
            <a:prstGeom prst="rect">
              <a:avLst/>
            </a:prstGeom>
          </p:spPr>
        </p:pic>
        <p:pic>
          <p:nvPicPr>
            <p:cNvPr id="9" name="Picture 11" descr="orcid_128x12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530" y="3306460"/>
              <a:ext cx="325120" cy="325120"/>
            </a:xfrm>
            <a:prstGeom prst="rect">
              <a:avLst/>
            </a:prstGeom>
          </p:spPr>
        </p:pic>
        <p:pic>
          <p:nvPicPr>
            <p:cNvPr id="10" name="Picture 11" descr="orcid_128x12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630" y="3269380"/>
              <a:ext cx="325120" cy="325120"/>
            </a:xfrm>
            <a:prstGeom prst="rect">
              <a:avLst/>
            </a:prstGeom>
          </p:spPr>
        </p:pic>
        <p:sp>
          <p:nvSpPr>
            <p:cNvPr id="11" name="環状矢印 10"/>
            <p:cNvSpPr/>
            <p:nvPr/>
          </p:nvSpPr>
          <p:spPr>
            <a:xfrm flipH="1">
              <a:off x="3851900" y="1506210"/>
              <a:ext cx="1872260" cy="1800250"/>
            </a:xfrm>
            <a:prstGeom prst="circularArrow">
              <a:avLst>
                <a:gd name="adj1" fmla="val 6051"/>
                <a:gd name="adj2" fmla="val 1142319"/>
                <a:gd name="adj3" fmla="val 20457680"/>
                <a:gd name="adj4" fmla="val 10800000"/>
                <a:gd name="adj5" fmla="val 125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>
                <a:solidFill>
                  <a:srgbClr val="58595B"/>
                </a:solidFill>
              </a:endParaRPr>
            </a:p>
          </p:txBody>
        </p:sp>
        <p:pic>
          <p:nvPicPr>
            <p:cNvPr id="12" name="図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99990" y="1434200"/>
              <a:ext cx="660400" cy="660400"/>
            </a:xfrm>
            <a:prstGeom prst="rect">
              <a:avLst/>
            </a:prstGeom>
          </p:spPr>
        </p:pic>
        <p:sp>
          <p:nvSpPr>
            <p:cNvPr id="13" name="環状矢印 11"/>
            <p:cNvSpPr/>
            <p:nvPr/>
          </p:nvSpPr>
          <p:spPr>
            <a:xfrm>
              <a:off x="6012200" y="1506210"/>
              <a:ext cx="1872260" cy="1800250"/>
            </a:xfrm>
            <a:prstGeom prst="circularArrow">
              <a:avLst>
                <a:gd name="adj1" fmla="val 6051"/>
                <a:gd name="adj2" fmla="val 1142319"/>
                <a:gd name="adj3" fmla="val 20457680"/>
                <a:gd name="adj4" fmla="val 10800000"/>
                <a:gd name="adj5" fmla="val 125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>
                <a:solidFill>
                  <a:srgbClr val="58595B"/>
                </a:solidFill>
              </a:endParaRPr>
            </a:p>
          </p:txBody>
        </p:sp>
        <p:pic>
          <p:nvPicPr>
            <p:cNvPr id="14" name="図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88280" y="1434200"/>
              <a:ext cx="660400" cy="660400"/>
            </a:xfrm>
            <a:prstGeom prst="rect">
              <a:avLst/>
            </a:prstGeom>
          </p:spPr>
        </p:pic>
        <p:sp>
          <p:nvSpPr>
            <p:cNvPr id="15" name="二方向矢印 15"/>
            <p:cNvSpPr/>
            <p:nvPr/>
          </p:nvSpPr>
          <p:spPr>
            <a:xfrm>
              <a:off x="2279991" y="5715576"/>
              <a:ext cx="5760800" cy="648091"/>
            </a:xfrm>
            <a:prstGeom prst="leftUp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pl-PL" altLang="ja-JP" sz="1200" dirty="0">
                  <a:solidFill>
                    <a:schemeClr val="tx1"/>
                  </a:solidFill>
                </a:rPr>
                <a:t>powiadomienie przez</a:t>
              </a:r>
              <a:r>
                <a:rPr kumimoji="1" lang="en-US" altLang="ja-JP" sz="1200" dirty="0">
                  <a:solidFill>
                    <a:schemeClr val="tx1"/>
                  </a:solidFill>
                </a:rPr>
                <a:t> e</a:t>
              </a:r>
              <a:r>
                <a:rPr kumimoji="1" lang="pl-PL" altLang="ja-JP" sz="1200" dirty="0">
                  <a:solidFill>
                    <a:schemeClr val="tx1"/>
                  </a:solidFill>
                </a:rPr>
                <a:t>-</a:t>
              </a:r>
              <a:r>
                <a:rPr kumimoji="1" lang="en-US" altLang="ja-JP" sz="1200" dirty="0">
                  <a:solidFill>
                    <a:schemeClr val="tx1"/>
                  </a:solidFill>
                </a:rPr>
                <a:t>mail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スマイル 16"/>
            <p:cNvSpPr/>
            <p:nvPr/>
          </p:nvSpPr>
          <p:spPr>
            <a:xfrm>
              <a:off x="1215097" y="5765414"/>
              <a:ext cx="864120" cy="864120"/>
            </a:xfrm>
            <a:prstGeom prst="smileyFac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>
                <a:solidFill>
                  <a:srgbClr val="58595B"/>
                </a:solidFill>
              </a:endParaRPr>
            </a:p>
          </p:txBody>
        </p:sp>
        <p:pic>
          <p:nvPicPr>
            <p:cNvPr id="18" name="Picture 11" descr="orcid_128x12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4358" y="2346780"/>
              <a:ext cx="1300480" cy="1300480"/>
            </a:xfrm>
            <a:prstGeom prst="rect">
              <a:avLst/>
            </a:prstGeom>
          </p:spPr>
        </p:pic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13" y="1715051"/>
            <a:ext cx="1228082" cy="7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Łącznik prosty 67"/>
          <p:cNvCxnSpPr/>
          <p:nvPr/>
        </p:nvCxnSpPr>
        <p:spPr>
          <a:xfrm>
            <a:off x="3394804" y="1982707"/>
            <a:ext cx="834145" cy="2658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Prostokąt zaokrąglony 56"/>
          <p:cNvSpPr/>
          <p:nvPr/>
        </p:nvSpPr>
        <p:spPr>
          <a:xfrm>
            <a:off x="1415093" y="1023978"/>
            <a:ext cx="1999943" cy="105305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5468242" y="2868468"/>
            <a:ext cx="171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Zakładka                 „twoje konto”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760189" y="2868469"/>
            <a:ext cx="171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Założenie konta logowanie</a:t>
            </a:r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poprawnie założyć konto w ORCID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20" y="2845150"/>
            <a:ext cx="2320322" cy="6151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0" y="2768031"/>
            <a:ext cx="801219" cy="801219"/>
          </a:xfrm>
          <a:prstGeom prst="rect">
            <a:avLst/>
          </a:prstGeom>
        </p:spPr>
      </p:pic>
      <p:cxnSp>
        <p:nvCxnSpPr>
          <p:cNvPr id="9" name="Łącznik prosty ze strzałką 8"/>
          <p:cNvCxnSpPr/>
          <p:nvPr/>
        </p:nvCxnSpPr>
        <p:spPr>
          <a:xfrm>
            <a:off x="1837359" y="3168639"/>
            <a:ext cx="1560951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5627063" y="3168641"/>
            <a:ext cx="13876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6957120" y="2660987"/>
            <a:ext cx="1715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Stwórz lub podłącz swój ORCID ID</a:t>
            </a:r>
            <a:endParaRPr lang="pl-PL" sz="1600" dirty="0"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66" y="3337603"/>
            <a:ext cx="1199003" cy="446029"/>
          </a:xfrm>
          <a:prstGeom prst="rect">
            <a:avLst/>
          </a:prstGeom>
        </p:spPr>
      </p:pic>
      <p:cxnSp>
        <p:nvCxnSpPr>
          <p:cNvPr id="24" name="Łącznik prosty 23"/>
          <p:cNvCxnSpPr/>
          <p:nvPr/>
        </p:nvCxnSpPr>
        <p:spPr>
          <a:xfrm>
            <a:off x="7829148" y="1424738"/>
            <a:ext cx="0" cy="12818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Obraz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60" y="1066323"/>
            <a:ext cx="2080063" cy="878249"/>
          </a:xfrm>
          <a:prstGeom prst="rect">
            <a:avLst/>
          </a:prstGeom>
        </p:spPr>
      </p:pic>
      <p:cxnSp>
        <p:nvCxnSpPr>
          <p:cNvPr id="26" name="Łącznik prosty ze strzałką 25"/>
          <p:cNvCxnSpPr/>
          <p:nvPr/>
        </p:nvCxnSpPr>
        <p:spPr>
          <a:xfrm flipH="1">
            <a:off x="5650409" y="1436267"/>
            <a:ext cx="21876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5921082" y="1144136"/>
            <a:ext cx="171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Założenie konta logowanie</a:t>
            </a:r>
            <a:endParaRPr lang="pl-PL" sz="1600" dirty="0"/>
          </a:p>
        </p:txBody>
      </p:sp>
      <p:pic>
        <p:nvPicPr>
          <p:cNvPr id="41" name="Obraz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78" y="1952357"/>
            <a:ext cx="862443" cy="862443"/>
          </a:xfrm>
          <a:prstGeom prst="rect">
            <a:avLst/>
          </a:prstGeom>
        </p:spPr>
      </p:pic>
      <p:cxnSp>
        <p:nvCxnSpPr>
          <p:cNvPr id="42" name="Łącznik prosty ze strzałką 41"/>
          <p:cNvCxnSpPr/>
          <p:nvPr/>
        </p:nvCxnSpPr>
        <p:spPr>
          <a:xfrm>
            <a:off x="4571999" y="2706542"/>
            <a:ext cx="0" cy="286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flipV="1">
            <a:off x="4571999" y="1827402"/>
            <a:ext cx="0" cy="289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pole tekstowe 46"/>
          <p:cNvSpPr txBox="1"/>
          <p:nvPr/>
        </p:nvSpPr>
        <p:spPr>
          <a:xfrm>
            <a:off x="1485835" y="1066323"/>
            <a:ext cx="1798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Powiązanie kont i autentykacja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flipH="1">
            <a:off x="4571999" y="3453244"/>
            <a:ext cx="1" cy="75204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Obraz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73" y="1612174"/>
            <a:ext cx="487254" cy="487254"/>
          </a:xfrm>
          <a:prstGeom prst="rect">
            <a:avLst/>
          </a:prstGeom>
        </p:spPr>
      </p:pic>
      <p:sp>
        <p:nvSpPr>
          <p:cNvPr id="56" name="Owal 55"/>
          <p:cNvSpPr/>
          <p:nvPr/>
        </p:nvSpPr>
        <p:spPr>
          <a:xfrm>
            <a:off x="2446000" y="2596198"/>
            <a:ext cx="343665" cy="34366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ole tekstowe 57"/>
          <p:cNvSpPr txBox="1"/>
          <p:nvPr/>
        </p:nvSpPr>
        <p:spPr>
          <a:xfrm>
            <a:off x="2459665" y="2571750"/>
            <a:ext cx="52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wal 59"/>
          <p:cNvSpPr/>
          <p:nvPr/>
        </p:nvSpPr>
        <p:spPr>
          <a:xfrm>
            <a:off x="6186908" y="2541007"/>
            <a:ext cx="343665" cy="34366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6198197" y="2521876"/>
            <a:ext cx="52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wal 61"/>
          <p:cNvSpPr/>
          <p:nvPr/>
        </p:nvSpPr>
        <p:spPr>
          <a:xfrm>
            <a:off x="7657315" y="2353987"/>
            <a:ext cx="343665" cy="34366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ole tekstowe 62"/>
          <p:cNvSpPr txBox="1"/>
          <p:nvPr/>
        </p:nvSpPr>
        <p:spPr>
          <a:xfrm>
            <a:off x="7681250" y="2329463"/>
            <a:ext cx="52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wal 63"/>
          <p:cNvSpPr/>
          <p:nvPr/>
        </p:nvSpPr>
        <p:spPr>
          <a:xfrm>
            <a:off x="6601701" y="858387"/>
            <a:ext cx="343665" cy="34366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pole tekstowe 64"/>
          <p:cNvSpPr txBox="1"/>
          <p:nvPr/>
        </p:nvSpPr>
        <p:spPr>
          <a:xfrm>
            <a:off x="6607947" y="845097"/>
            <a:ext cx="52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wal 65"/>
          <p:cNvSpPr/>
          <p:nvPr/>
        </p:nvSpPr>
        <p:spPr>
          <a:xfrm>
            <a:off x="3599901" y="1918846"/>
            <a:ext cx="343665" cy="34366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pole tekstowe 66"/>
          <p:cNvSpPr txBox="1"/>
          <p:nvPr/>
        </p:nvSpPr>
        <p:spPr>
          <a:xfrm>
            <a:off x="3612749" y="1906012"/>
            <a:ext cx="36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wal 71"/>
          <p:cNvSpPr/>
          <p:nvPr/>
        </p:nvSpPr>
        <p:spPr>
          <a:xfrm>
            <a:off x="4400167" y="3614893"/>
            <a:ext cx="343665" cy="34366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ole tekstowe 72"/>
          <p:cNvSpPr txBox="1"/>
          <p:nvPr/>
        </p:nvSpPr>
        <p:spPr>
          <a:xfrm>
            <a:off x="4373875" y="3598966"/>
            <a:ext cx="36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l-PL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pole tekstowe 73"/>
          <p:cNvSpPr txBox="1"/>
          <p:nvPr/>
        </p:nvSpPr>
        <p:spPr>
          <a:xfrm>
            <a:off x="2786494" y="4134557"/>
            <a:ext cx="357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Wpisanie numeru PESEL celem powiązania z systemem POL-on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999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" y="1380961"/>
            <a:ext cx="9061288" cy="3706686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poprawnie założyć konto w ORCID</a:t>
            </a:r>
            <a:endParaRPr lang="pl-PL" dirty="0"/>
          </a:p>
        </p:txBody>
      </p:sp>
      <p:sp>
        <p:nvSpPr>
          <p:cNvPr id="38" name="Tytuł 2"/>
          <p:cNvSpPr txBox="1">
            <a:spLocks/>
          </p:cNvSpPr>
          <p:nvPr/>
        </p:nvSpPr>
        <p:spPr>
          <a:xfrm>
            <a:off x="506950" y="843959"/>
            <a:ext cx="6621421" cy="309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 smtClean="0">
                <a:solidFill>
                  <a:srgbClr val="FF0000"/>
                </a:solidFill>
              </a:rPr>
              <a:t>Widok systemu PBN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Objaśnienie w chmurce 3"/>
          <p:cNvSpPr/>
          <p:nvPr/>
        </p:nvSpPr>
        <p:spPr>
          <a:xfrm>
            <a:off x="6639636" y="2227384"/>
            <a:ext cx="2504364" cy="1760562"/>
          </a:xfrm>
          <a:prstGeom prst="cloudCallout">
            <a:avLst>
              <a:gd name="adj1" fmla="val -73755"/>
              <a:gd name="adj2" fmla="val 74339"/>
            </a:avLst>
          </a:prstGeom>
          <a:solidFill>
            <a:schemeClr val="bg1"/>
          </a:solidFill>
          <a:ln w="381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Objaśnienie w chmurce 38"/>
          <p:cNvSpPr/>
          <p:nvPr/>
        </p:nvSpPr>
        <p:spPr>
          <a:xfrm>
            <a:off x="6401038" y="843959"/>
            <a:ext cx="2504364" cy="1760562"/>
          </a:xfrm>
          <a:prstGeom prst="cloudCallout">
            <a:avLst>
              <a:gd name="adj1" fmla="val -66794"/>
              <a:gd name="adj2" fmla="val 81037"/>
            </a:avLst>
          </a:prstGeom>
          <a:solidFill>
            <a:schemeClr val="bg1"/>
          </a:solidFill>
          <a:ln w="381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/>
          <p:cNvSpPr txBox="1"/>
          <p:nvPr/>
        </p:nvSpPr>
        <p:spPr>
          <a:xfrm>
            <a:off x="6829719" y="2682791"/>
            <a:ext cx="2075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Przycisk umożliwiający powiązanie kont – odsyła do logowania do ORCID</a:t>
            </a:r>
            <a:endParaRPr lang="pl-PL" sz="1600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6628558" y="1071896"/>
            <a:ext cx="190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Przycisk umożliwiający powiązanie z systemem POL-on</a:t>
            </a:r>
            <a:endParaRPr lang="pl-PL" sz="1600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1408431" y="2319377"/>
            <a:ext cx="4977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FF0000"/>
                </a:solidFill>
              </a:rPr>
              <a:t>&lt; TU NALEŻY WPISAĆ PESEL lub KOD KRAJU+NR DOKUMENTU &gt;</a:t>
            </a:r>
            <a:endParaRPr lang="pl-P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6950" y="376771"/>
            <a:ext cx="6768836" cy="309065"/>
          </a:xfrm>
        </p:spPr>
        <p:txBody>
          <a:bodyPr/>
          <a:lstStyle/>
          <a:p>
            <a:r>
              <a:rPr lang="pl-PL" dirty="0" smtClean="0"/>
              <a:t>Przyszłe </a:t>
            </a:r>
            <a:r>
              <a:rPr lang="pl-PL" dirty="0"/>
              <a:t>k</a:t>
            </a:r>
            <a:r>
              <a:rPr lang="pl-PL" dirty="0" smtClean="0"/>
              <a:t>orzyści z powiązania ORCID z PBN</a:t>
            </a:r>
            <a:endParaRPr lang="pl-PL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759216" y="1540697"/>
            <a:ext cx="7738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/>
              <a:t>Brak ryzyka błędów w  numerach ORCID </a:t>
            </a:r>
          </a:p>
          <a:p>
            <a:pPr algn="just"/>
            <a:endParaRPr lang="pl-PL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/>
              <a:t>Dzięki powiazaniu konta PBN z profilem autora w ORCID i POL-on, numery ORCID będą mogły zasilić rejestry POL-on</a:t>
            </a:r>
          </a:p>
          <a:p>
            <a:pPr algn="just"/>
            <a:endParaRPr lang="pl-PL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/>
              <a:t>Możliwe będzie szybkie pobieranie danych z konta autora w ORCID do systemu PBN   </a:t>
            </a:r>
          </a:p>
          <a:p>
            <a:pPr algn="just"/>
            <a:endParaRPr lang="pl-PL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/>
              <a:t>Możliwe będzie wysyłanie przez PBN publikacji na konta autorów w ORCID (po uzyskaniu zgody autora – funkcjonalność dostępna w przyszłości)</a:t>
            </a:r>
          </a:p>
          <a:p>
            <a:pPr algn="just"/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475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poprawnie założyć konto w ORCID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965278" y="1540698"/>
            <a:ext cx="6291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Każdy naukowiec powinien założyć konto ORCID najpóźniej do dnia                     1 października 2019 r.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Tylko prawidłowe powiązanie kont ORCID i PBN, a następnie z systemem POL-on umożliwi efektywne i automatyczne procedowanie danych w zakresie osiągnieć naukowych.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Problemy techniczne lub pytania dotyczące systemu PBN                              </a:t>
            </a:r>
            <a:r>
              <a:rPr lang="pl-PL" sz="1600" b="1" dirty="0" smtClean="0">
                <a:solidFill>
                  <a:srgbClr val="FF0000"/>
                </a:solidFill>
              </a:rPr>
              <a:t>PBN-HELPDESK@opi.org.pl </a:t>
            </a:r>
            <a:r>
              <a:rPr lang="pl-PL" sz="1600" dirty="0"/>
              <a:t>lub system zgłoszeń PBN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3" y="1453067"/>
            <a:ext cx="774720" cy="77472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26" y="3161933"/>
            <a:ext cx="680052" cy="68005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3" y="2307500"/>
            <a:ext cx="774720" cy="77472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3" y="3184432"/>
            <a:ext cx="635053" cy="6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7543260" cy="1077298"/>
          </a:xfrm>
        </p:spPr>
        <p:txBody>
          <a:bodyPr/>
          <a:lstStyle/>
          <a:p>
            <a:r>
              <a:rPr lang="pl-PL" sz="2800" dirty="0">
                <a:solidFill>
                  <a:srgbClr val="E81B29"/>
                </a:solidFill>
              </a:rPr>
              <a:t>O</a:t>
            </a:r>
            <a:r>
              <a:rPr lang="pl-PL" sz="2800" dirty="0" smtClean="0">
                <a:solidFill>
                  <a:srgbClr val="E81B29"/>
                </a:solidFill>
              </a:rPr>
              <a:t>świadczenie o dyscyplinach</a:t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- kto składa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24971" y="1917220"/>
            <a:ext cx="3947029" cy="1552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 smtClean="0"/>
              <a:t>1)	osoba </a:t>
            </a:r>
            <a:r>
              <a:rPr lang="pl-PL" sz="1800" dirty="0"/>
              <a:t>prowadząca działalność </a:t>
            </a:r>
            <a:r>
              <a:rPr lang="pl-PL" sz="1800" dirty="0" smtClean="0"/>
              <a:t>naukową</a:t>
            </a:r>
          </a:p>
          <a:p>
            <a:pPr marL="0" indent="0">
              <a:buNone/>
            </a:pPr>
            <a:r>
              <a:rPr lang="pl-PL" sz="1800" dirty="0" smtClean="0"/>
              <a:t>2)	osoba </a:t>
            </a:r>
            <a:r>
              <a:rPr lang="pl-PL" sz="1800" dirty="0"/>
              <a:t>biorąca udział w prowadzeniu działalności </a:t>
            </a:r>
            <a:r>
              <a:rPr lang="pl-PL" sz="1800" dirty="0" smtClean="0"/>
              <a:t>naukowej</a:t>
            </a:r>
            <a:endParaRPr lang="pl-PL" sz="1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84" y="1339189"/>
            <a:ext cx="2708910" cy="27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noProof="1" smtClean="0">
                <a:solidFill>
                  <a:srgbClr val="E81B29"/>
                </a:solidFill>
              </a:rPr>
              <a:t>Dziękuję za uwagę</a:t>
            </a:r>
            <a:endParaRPr lang="pl-PL" noProof="1">
              <a:solidFill>
                <a:srgbClr val="E81B2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l</a:t>
            </a:r>
            <a:r>
              <a:rPr lang="en-US" dirty="0" smtClean="0"/>
              <a:t>. </a:t>
            </a:r>
            <a:r>
              <a:rPr lang="en-US" dirty="0" err="1" smtClean="0"/>
              <a:t>Hoża</a:t>
            </a:r>
            <a:r>
              <a:rPr lang="en-US" dirty="0" smtClean="0"/>
              <a:t> 20, </a:t>
            </a:r>
            <a:r>
              <a:rPr lang="en-US" dirty="0" err="1" smtClean="0"/>
              <a:t>ul</a:t>
            </a:r>
            <a:r>
              <a:rPr lang="en-US" dirty="0" smtClean="0"/>
              <a:t>. </a:t>
            </a:r>
            <a:r>
              <a:rPr lang="en-US" dirty="0" err="1" smtClean="0"/>
              <a:t>Wspólna</a:t>
            </a:r>
            <a:r>
              <a:rPr lang="pl-PL" dirty="0" smtClean="0"/>
              <a:t> </a:t>
            </a:r>
            <a:r>
              <a:rPr lang="en-US" dirty="0" smtClean="0"/>
              <a:t>1/3</a:t>
            </a:r>
          </a:p>
          <a:p>
            <a:r>
              <a:rPr lang="en-US" dirty="0" smtClean="0"/>
              <a:t>00-529 Warszawa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el. +48 (22) 529 27 18</a:t>
            </a:r>
          </a:p>
          <a:p>
            <a:r>
              <a:rPr lang="en-US" dirty="0"/>
              <a:t>f</a:t>
            </a:r>
            <a:r>
              <a:rPr lang="en-US" dirty="0" smtClean="0"/>
              <a:t>ax +48 (22) 628 09 22</a:t>
            </a:r>
          </a:p>
        </p:txBody>
      </p:sp>
      <p:pic>
        <p:nvPicPr>
          <p:cNvPr id="5" name="Obraz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75426" y="4116015"/>
            <a:ext cx="1835999" cy="251999"/>
          </a:xfrm>
          <a:prstGeom prst="rect">
            <a:avLst/>
          </a:prstGeom>
        </p:spPr>
      </p:pic>
      <p:pic>
        <p:nvPicPr>
          <p:cNvPr id="10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797" y="1393100"/>
            <a:ext cx="377823" cy="503999"/>
          </a:xfrm>
          <a:prstGeom prst="rect">
            <a:avLst/>
          </a:prstGeom>
        </p:spPr>
      </p:pic>
      <p:pic>
        <p:nvPicPr>
          <p:cNvPr id="11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35803" y="1974589"/>
            <a:ext cx="377825" cy="504000"/>
          </a:xfrm>
          <a:prstGeom prst="rect">
            <a:avLst/>
          </a:prstGeom>
        </p:spPr>
      </p:pic>
      <p:sp>
        <p:nvSpPr>
          <p:cNvPr id="13" name="PoleTekstowe 13"/>
          <p:cNvSpPr txBox="1"/>
          <p:nvPr/>
        </p:nvSpPr>
        <p:spPr>
          <a:xfrm>
            <a:off x="2988246" y="4129647"/>
            <a:ext cx="3244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noProof="1" smtClean="0">
                <a:solidFill>
                  <a:schemeClr val="bg1"/>
                </a:solidFill>
                <a:latin typeface="Helvetica"/>
                <a:cs typeface="Helvetica"/>
              </a:rPr>
              <a:t>www.konstytucjadlanauki.gov.pl</a:t>
            </a:r>
            <a:endParaRPr lang="pl-PL" sz="800" noProof="1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189686" y="4620347"/>
            <a:ext cx="4762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Ikony użyte w prezentacji zostały pobrane ze strony freepik.com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3270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7543260" cy="1077298"/>
          </a:xfrm>
        </p:spPr>
        <p:txBody>
          <a:bodyPr/>
          <a:lstStyle/>
          <a:p>
            <a:r>
              <a:rPr lang="pl-PL" sz="2800" dirty="0">
                <a:solidFill>
                  <a:srgbClr val="E81B29"/>
                </a:solidFill>
              </a:rPr>
              <a:t>O</a:t>
            </a:r>
            <a:r>
              <a:rPr lang="pl-PL" sz="2800" dirty="0" smtClean="0">
                <a:solidFill>
                  <a:srgbClr val="E81B29"/>
                </a:solidFill>
              </a:rPr>
              <a:t>świadczenie o dyscyplinach</a:t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- ile dyscyplin można reprezentować</a:t>
            </a:r>
            <a:endParaRPr lang="en-US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40976" y="1919624"/>
            <a:ext cx="2865484" cy="280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 smtClean="0"/>
              <a:t>Każdy pracownik może reprezentować maksymalnie 2 dyscypliny we wszystkich podmiotach w których jest zatrudniony</a:t>
            </a:r>
            <a:endParaRPr lang="pl-PL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15" y="2313652"/>
            <a:ext cx="1293321" cy="129332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23" y="2234475"/>
            <a:ext cx="1451677" cy="145167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18" y="1327936"/>
            <a:ext cx="845480" cy="84548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18" y="2462778"/>
            <a:ext cx="845480" cy="84548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90" y="3686152"/>
            <a:ext cx="845480" cy="84548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501787" y="2274064"/>
            <a:ext cx="48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501786" y="3095202"/>
            <a:ext cx="48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6695977" y="1561345"/>
            <a:ext cx="498764" cy="445865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zaokrąglony 14"/>
          <p:cNvSpPr/>
          <p:nvPr/>
        </p:nvSpPr>
        <p:spPr>
          <a:xfrm>
            <a:off x="7282720" y="1553575"/>
            <a:ext cx="498764" cy="445865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6695977" y="2662585"/>
            <a:ext cx="498764" cy="445865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6695977" y="3885959"/>
            <a:ext cx="498764" cy="445865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7869463" y="1548398"/>
            <a:ext cx="498764" cy="4458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6690620" y="1510881"/>
            <a:ext cx="48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703534" y="2610659"/>
            <a:ext cx="48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6695977" y="3829356"/>
            <a:ext cx="48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7303191" y="1515592"/>
            <a:ext cx="48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7880178" y="1506728"/>
            <a:ext cx="48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pl-P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55" y="1449184"/>
            <a:ext cx="607214" cy="607214"/>
          </a:xfrm>
          <a:prstGeom prst="rect">
            <a:avLst/>
          </a:prstGeom>
        </p:spPr>
      </p:pic>
      <p:sp>
        <p:nvSpPr>
          <p:cNvPr id="29" name="Strzałka w dół 28"/>
          <p:cNvSpPr/>
          <p:nvPr/>
        </p:nvSpPr>
        <p:spPr>
          <a:xfrm rot="12865865">
            <a:off x="5221831" y="1980517"/>
            <a:ext cx="241663" cy="940786"/>
          </a:xfrm>
          <a:prstGeom prst="downArrow">
            <a:avLst>
              <a:gd name="adj1" fmla="val 50000"/>
              <a:gd name="adj2" fmla="val 1015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0" name="Strzałka w dół 29"/>
          <p:cNvSpPr/>
          <p:nvPr/>
        </p:nvSpPr>
        <p:spPr>
          <a:xfrm rot="19543190">
            <a:off x="5207193" y="3002449"/>
            <a:ext cx="241663" cy="940786"/>
          </a:xfrm>
          <a:prstGeom prst="downArrow">
            <a:avLst>
              <a:gd name="adj1" fmla="val 50000"/>
              <a:gd name="adj2" fmla="val 1015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1" name="Strzałka w dół 30"/>
          <p:cNvSpPr/>
          <p:nvPr/>
        </p:nvSpPr>
        <p:spPr>
          <a:xfrm rot="16200000">
            <a:off x="5341196" y="2641547"/>
            <a:ext cx="241663" cy="637528"/>
          </a:xfrm>
          <a:prstGeom prst="downArrow">
            <a:avLst>
              <a:gd name="adj1" fmla="val 50000"/>
              <a:gd name="adj2" fmla="val 1015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42448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8734566" cy="1077298"/>
          </a:xfrm>
        </p:spPr>
        <p:txBody>
          <a:bodyPr/>
          <a:lstStyle/>
          <a:p>
            <a:r>
              <a:rPr lang="pl-PL" sz="2800" dirty="0">
                <a:solidFill>
                  <a:srgbClr val="E81B29"/>
                </a:solidFill>
              </a:rPr>
              <a:t>O</a:t>
            </a:r>
            <a:r>
              <a:rPr lang="pl-PL" sz="2800" dirty="0" smtClean="0">
                <a:solidFill>
                  <a:srgbClr val="E81B29"/>
                </a:solidFill>
              </a:rPr>
              <a:t>świadczenie o dyscyplinach</a:t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- co należy wziąć pod uwagę składając oświadczenie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40976" y="2095914"/>
            <a:ext cx="6095104" cy="1781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sz="1800" dirty="0" smtClean="0"/>
              <a:t>- ostatnio </a:t>
            </a:r>
            <a:r>
              <a:rPr lang="pl-PL" sz="1800" dirty="0"/>
              <a:t>uzyskany stopień (dr, dr hab.) lub tytuł </a:t>
            </a:r>
            <a:r>
              <a:rPr lang="pl-PL" sz="1800" dirty="0" smtClean="0"/>
              <a:t>profesora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/>
              <a:t>l</a:t>
            </a:r>
            <a:r>
              <a:rPr lang="pl-PL" sz="1800" dirty="0" smtClean="0"/>
              <a:t>ub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 smtClean="0"/>
              <a:t>- aktualny </a:t>
            </a:r>
            <a:r>
              <a:rPr lang="pl-PL" sz="1800" dirty="0"/>
              <a:t>dorobek naukowy lub artystyczny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13" y="1712906"/>
            <a:ext cx="2128408" cy="212840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67" y="3440429"/>
            <a:ext cx="660513" cy="6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8734566" cy="1077298"/>
          </a:xfrm>
        </p:spPr>
        <p:txBody>
          <a:bodyPr/>
          <a:lstStyle/>
          <a:p>
            <a:r>
              <a:rPr lang="pl-PL" sz="2800" dirty="0">
                <a:solidFill>
                  <a:srgbClr val="E81B29"/>
                </a:solidFill>
              </a:rPr>
              <a:t>O</a:t>
            </a:r>
            <a:r>
              <a:rPr lang="pl-PL" sz="2800" dirty="0" smtClean="0">
                <a:solidFill>
                  <a:srgbClr val="E81B29"/>
                </a:solidFill>
              </a:rPr>
              <a:t>świadczenie o dyscyplinach</a:t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- do kiedy należy złożyć oświadczenie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40976" y="1503528"/>
            <a:ext cx="6095104" cy="312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arenR"/>
            </a:pPr>
            <a:r>
              <a:rPr lang="pl-PL" sz="1600" dirty="0" smtClean="0"/>
              <a:t>po raz pierwszy – do </a:t>
            </a:r>
            <a:r>
              <a:rPr lang="pt-BR" sz="1600" dirty="0" smtClean="0"/>
              <a:t>30 </a:t>
            </a:r>
            <a:r>
              <a:rPr lang="pt-BR" sz="1600" dirty="0"/>
              <a:t>listopada 2018 r</a:t>
            </a:r>
            <a:r>
              <a:rPr lang="pt-BR" sz="1600" dirty="0" smtClean="0"/>
              <a:t>.</a:t>
            </a:r>
            <a:endParaRPr lang="pl-PL" sz="1600" dirty="0" smtClean="0"/>
          </a:p>
          <a:p>
            <a:pPr marL="342900" indent="-342900">
              <a:buFont typeface="+mj-lt"/>
              <a:buAutoNum type="arabicParenR"/>
            </a:pPr>
            <a:r>
              <a:rPr lang="pl-PL" sz="1600" dirty="0"/>
              <a:t>p</a:t>
            </a:r>
            <a:r>
              <a:rPr lang="pl-PL" sz="1600" dirty="0" smtClean="0"/>
              <a:t>óźniej - nowozatrudniony </a:t>
            </a:r>
            <a:r>
              <a:rPr lang="pl-PL" sz="1600" dirty="0"/>
              <a:t>pracownik </a:t>
            </a:r>
            <a:r>
              <a:rPr lang="pl-PL" sz="1600" dirty="0" smtClean="0"/>
              <a:t>w </a:t>
            </a:r>
            <a:r>
              <a:rPr lang="pl-PL" sz="1600" dirty="0"/>
              <a:t>terminie 14 dni od dnia zatrudnienia, jednak nie </a:t>
            </a:r>
            <a:r>
              <a:rPr lang="pl-PL" sz="1600" dirty="0" smtClean="0"/>
              <a:t>dalej </a:t>
            </a:r>
            <a:r>
              <a:rPr lang="pl-PL" sz="1600" dirty="0"/>
              <a:t>niż do dnia 31 </a:t>
            </a:r>
            <a:r>
              <a:rPr lang="pl-PL" sz="1600" dirty="0" smtClean="0"/>
              <a:t>grudnia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/>
              <a:t>z</a:t>
            </a:r>
            <a:r>
              <a:rPr lang="pl-PL" sz="1600" dirty="0" smtClean="0"/>
              <a:t>miana nie częściej </a:t>
            </a:r>
            <a:r>
              <a:rPr lang="pl-PL" sz="1600" dirty="0"/>
              <a:t>niż raz na 2 </a:t>
            </a:r>
            <a:r>
              <a:rPr lang="pl-PL" sz="1600" dirty="0" smtClean="0"/>
              <a:t>lata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dirty="0"/>
              <a:t>oświadczenie ma charakter bezterminowy i wygasa automatycznie z chwilą ustania zatrudnienia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47" y="1559503"/>
            <a:ext cx="2024493" cy="20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8734566" cy="1077298"/>
          </a:xfrm>
        </p:spPr>
        <p:txBody>
          <a:bodyPr/>
          <a:lstStyle/>
          <a:p>
            <a:r>
              <a:rPr lang="pl-PL" sz="2800" dirty="0">
                <a:solidFill>
                  <a:srgbClr val="E81B29"/>
                </a:solidFill>
              </a:rPr>
              <a:t>O</a:t>
            </a:r>
            <a:r>
              <a:rPr lang="pl-PL" sz="2800" dirty="0" smtClean="0">
                <a:solidFill>
                  <a:srgbClr val="E81B29"/>
                </a:solidFill>
              </a:rPr>
              <a:t>świadczenie o dyscyplinach</a:t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- ułatwienie obowiązków sprawozdawczych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40976" y="1503528"/>
            <a:ext cx="6095104" cy="312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605915"/>
            <a:ext cx="22574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" y="261891"/>
            <a:ext cx="8734566" cy="1077298"/>
          </a:xfrm>
        </p:spPr>
        <p:txBody>
          <a:bodyPr/>
          <a:lstStyle/>
          <a:p>
            <a:r>
              <a:rPr lang="pl-PL" sz="2800" dirty="0">
                <a:solidFill>
                  <a:srgbClr val="E81B29"/>
                </a:solidFill>
              </a:rPr>
              <a:t>O</a:t>
            </a:r>
            <a:r>
              <a:rPr lang="pl-PL" sz="2800" dirty="0" smtClean="0">
                <a:solidFill>
                  <a:srgbClr val="E81B29"/>
                </a:solidFill>
              </a:rPr>
              <a:t>świadczenie o dyscyplinach</a:t>
            </a:r>
            <a:br>
              <a:rPr lang="pl-PL" sz="2800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- ułatwienia – kolejność wskazanych dyscyplin</a:t>
            </a:r>
            <a:endParaRPr lang="en-US" sz="200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40976" y="1503528"/>
            <a:ext cx="6095104" cy="312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40976" y="1661279"/>
            <a:ext cx="8068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pl-PL" dirty="0" smtClean="0"/>
              <a:t>Kolejność </a:t>
            </a:r>
            <a:r>
              <a:rPr lang="pl-PL" dirty="0"/>
              <a:t>wskazanych dyscyplin jest wskazówką dla Zintegrowanego Systemu Informacji o Szkolnictwie Wyższym i Nauce POL-on, jak domyślnie mają być przyporządkowywane osiągnięcia </a:t>
            </a:r>
            <a:r>
              <a:rPr lang="pl-PL" dirty="0" smtClean="0"/>
              <a:t>pracownika </a:t>
            </a:r>
            <a:r>
              <a:rPr lang="pl-PL" dirty="0"/>
              <a:t>prowadzącego działalność naukową w dwóch dyscyplinach. </a:t>
            </a:r>
            <a:endParaRPr lang="pl-PL" dirty="0" smtClean="0"/>
          </a:p>
          <a:p>
            <a:pPr marL="342900" indent="-342900">
              <a:buFont typeface="+mj-lt"/>
              <a:buAutoNum type="arabicParenR"/>
            </a:pPr>
            <a:endParaRPr lang="pl-PL" dirty="0" smtClean="0"/>
          </a:p>
          <a:p>
            <a:pPr marL="342900" indent="-342900">
              <a:buFont typeface="+mj-lt"/>
              <a:buAutoNum type="arabicParenR"/>
            </a:pPr>
            <a:r>
              <a:rPr lang="pl-PL" dirty="0" smtClean="0"/>
              <a:t>Aby </a:t>
            </a:r>
            <a:r>
              <a:rPr lang="pl-PL" dirty="0"/>
              <a:t>jak najbardziej ułatwić pracę sprawozdawcom, </a:t>
            </a:r>
            <a:r>
              <a:rPr lang="pl-PL" b="1" dirty="0">
                <a:solidFill>
                  <a:srgbClr val="FF0000"/>
                </a:solidFill>
              </a:rPr>
              <a:t>jako pierwszą sugeruje się wskazać dyscyplinę, w której przewidywana jest większa liczba osiągnięć naukowych, lub w której udział czasu pracy będzie większy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2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11806</TotalTime>
  <Words>1542</Words>
  <Application>Microsoft Office PowerPoint</Application>
  <PresentationFormat>Pokaz na ekranie (16:9)</PresentationFormat>
  <Paragraphs>193</Paragraphs>
  <Slides>40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Motyw pakietu Office</vt:lpstr>
      <vt:lpstr>Prezentacja programu PowerPoint</vt:lpstr>
      <vt:lpstr>3 rodzaje oświadczeń</vt:lpstr>
      <vt:lpstr>Oświadczenie o dyscyplinach  [art.343.7-10]</vt:lpstr>
      <vt:lpstr>Oświadczenie o dyscyplinach - kto składa</vt:lpstr>
      <vt:lpstr>Oświadczenie o dyscyplinach - ile dyscyplin można reprezentować</vt:lpstr>
      <vt:lpstr>Oświadczenie o dyscyplinach - co należy wziąć pod uwagę składając oświadczenie</vt:lpstr>
      <vt:lpstr>Oświadczenie o dyscyplinach - do kiedy należy złożyć oświadczenie</vt:lpstr>
      <vt:lpstr>Oświadczenie o dyscyplinach - ułatwienie obowiązków sprawozdawczych</vt:lpstr>
      <vt:lpstr>Oświadczenie o dyscyplinach - ułatwienia – kolejność wskazanych dyscyplin</vt:lpstr>
      <vt:lpstr>Oświadczenie o dyscyplinach - ułatwienia – kolejność wskazanych dyscyplin</vt:lpstr>
      <vt:lpstr>Udział czasu pracy w dyscyplinie </vt:lpstr>
      <vt:lpstr>Postępowania awansowe a oświadczenie o dyscyplinach</vt:lpstr>
      <vt:lpstr>Oświadczenie o zaliczeniu do „12”  [art.265.4 i 5; art.219.10 u. wprow.] </vt:lpstr>
      <vt:lpstr>Oświadczenie o zaliczeniu do „12”  - kto składa i gdzie składa</vt:lpstr>
      <vt:lpstr>Oświadczenie o zaliczeniu do „12”  - jakie dyscypliny należy wskazać</vt:lpstr>
      <vt:lpstr>Oświadczenie o zaliczeniu do „12”  - do kiedy należy złożyć oświadczenie</vt:lpstr>
      <vt:lpstr>Oświadczenie o zaliczeniu do „12”  - możliwość zmiany</vt:lpstr>
      <vt:lpstr>Oświadczenie o zaliczeniu do „12”  - konsekwencje złożenia oświadczenia</vt:lpstr>
      <vt:lpstr>Oświadczenie o zaliczeniu do „12” i oświadczenie o dyscyplinach  </vt:lpstr>
      <vt:lpstr>Pracownicy prowadzący działalność naukową  a biorący udział w prowadzeniu działalności naukowej</vt:lpstr>
      <vt:lpstr>Pracownicy prowadzący działalność naukową  a biorący udział w prowadzeniu działalności naukowej</vt:lpstr>
      <vt:lpstr>Pracownicy prowadzący działalność naukową  a biorący udział w prowadzeniu działalności naukowej</vt:lpstr>
      <vt:lpstr>Pracownicy dydaktyczni a liczba N</vt:lpstr>
      <vt:lpstr>Pracownicy prowadzący działalność naukową  a biorący udział w prowadzeniu działalności naukowej</vt:lpstr>
      <vt:lpstr>Oświadczenie o osiągnięciach  [art.265.13]</vt:lpstr>
      <vt:lpstr>Oświadczenie o osiągnięciach  - kto składa</vt:lpstr>
      <vt:lpstr>Oświadczenie o osiągnięciach - terminy</vt:lpstr>
      <vt:lpstr>Oświadczenie o osiągnięciach - ważne informacje</vt:lpstr>
      <vt:lpstr>Sprawozdawczość oświadczeń o „12” i „dyscyplinach”  w systemie POL-on</vt:lpstr>
      <vt:lpstr>Sprawozdawczość oświadczeń w POL-on - terminy na wprowadzenie danych dla kierowników podmiotów</vt:lpstr>
      <vt:lpstr>Prezentacja programu PowerPoint</vt:lpstr>
      <vt:lpstr>Wymóg posiadania identyfikatora ORCID</vt:lpstr>
      <vt:lpstr>Prezentacja programu PowerPoint</vt:lpstr>
      <vt:lpstr>Założenia ORCID</vt:lpstr>
      <vt:lpstr>Automatyczna aktualizacja (auto-update) w ORCID</vt:lpstr>
      <vt:lpstr>Jak poprawnie założyć konto w ORCID</vt:lpstr>
      <vt:lpstr>Jak poprawnie założyć konto w ORCID</vt:lpstr>
      <vt:lpstr>Przyszłe korzyści z powiązania ORCID z PBN</vt:lpstr>
      <vt:lpstr>Jak poprawnie założyć konto w ORCID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Kulpińska Klaudia</cp:lastModifiedBy>
  <cp:revision>263</cp:revision>
  <cp:lastPrinted>2018-05-23T10:08:21Z</cp:lastPrinted>
  <dcterms:created xsi:type="dcterms:W3CDTF">2017-09-04T07:10:50Z</dcterms:created>
  <dcterms:modified xsi:type="dcterms:W3CDTF">2018-12-19T08:29:34Z</dcterms:modified>
</cp:coreProperties>
</file>