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5321300" cy="7556500"/>
  <p:notesSz cx="5321300" cy="7556500"/>
  <p:embeddedFontLst>
    <p:embeddedFont>
      <p:font typeface="AVVQLQ+FiraSans-Regular"/>
      <p:regular r:id="rId19"/>
    </p:embeddedFont>
    <p:embeddedFont>
      <p:font typeface="UWTGJS+MyriadPro-Bold"/>
      <p:regular r:id="rId2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font" Target="fonts/font1.fntdata" /><Relationship Id="rId2" Type="http://schemas.openxmlformats.org/officeDocument/2006/relationships/tableStyles" Target="tableStyles.xml" /><Relationship Id="rId20" Type="http://schemas.openxmlformats.org/officeDocument/2006/relationships/font" Target="fonts/font2.fntdata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2.png" /><Relationship Id="rId3" Type="http://schemas.openxmlformats.org/officeDocument/2006/relationships/image" Target="../media/image43.png" /><Relationship Id="rId4" Type="http://schemas.openxmlformats.org/officeDocument/2006/relationships/image" Target="../media/image44.png" /><Relationship Id="rId5" Type="http://schemas.openxmlformats.org/officeDocument/2006/relationships/image" Target="../media/image45.png" /><Relationship Id="rId6" Type="http://schemas.openxmlformats.org/officeDocument/2006/relationships/image" Target="../media/image46.png" /><Relationship Id="rId7" Type="http://schemas.openxmlformats.org/officeDocument/2006/relationships/image" Target="../media/image47.png" /><Relationship Id="rId8" Type="http://schemas.openxmlformats.org/officeDocument/2006/relationships/image" Target="../media/image48.png" /><Relationship Id="rId9" Type="http://schemas.openxmlformats.org/officeDocument/2006/relationships/image" Target="../media/image49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0.png" /><Relationship Id="rId3" Type="http://schemas.openxmlformats.org/officeDocument/2006/relationships/image" Target="../media/image51.png" /><Relationship Id="rId4" Type="http://schemas.openxmlformats.org/officeDocument/2006/relationships/image" Target="../media/image52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3.png" /><Relationship Id="rId3" Type="http://schemas.openxmlformats.org/officeDocument/2006/relationships/image" Target="../media/image54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5.png" /><Relationship Id="rId3" Type="http://schemas.openxmlformats.org/officeDocument/2006/relationships/image" Target="../media/image56.png" /><Relationship Id="rId4" Type="http://schemas.openxmlformats.org/officeDocument/2006/relationships/image" Target="../media/image57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Relationship Id="rId3" Type="http://schemas.openxmlformats.org/officeDocument/2006/relationships/image" Target="../media/image7.png" /><Relationship Id="rId4" Type="http://schemas.openxmlformats.org/officeDocument/2006/relationships/image" Target="../media/image8.png" /><Relationship Id="rId5" Type="http://schemas.openxmlformats.org/officeDocument/2006/relationships/image" Target="../media/image9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18.png" /><Relationship Id="rId11" Type="http://schemas.openxmlformats.org/officeDocument/2006/relationships/image" Target="../media/image19.png" /><Relationship Id="rId12" Type="http://schemas.openxmlformats.org/officeDocument/2006/relationships/image" Target="../media/image20.png" /><Relationship Id="rId13" Type="http://schemas.openxmlformats.org/officeDocument/2006/relationships/image" Target="../media/image21.png" /><Relationship Id="rId14" Type="http://schemas.openxmlformats.org/officeDocument/2006/relationships/image" Target="../media/image22.png" /><Relationship Id="rId15" Type="http://schemas.openxmlformats.org/officeDocument/2006/relationships/image" Target="../media/image23.png" /><Relationship Id="rId16" Type="http://schemas.openxmlformats.org/officeDocument/2006/relationships/image" Target="../media/image24.png" /><Relationship Id="rId17" Type="http://schemas.openxmlformats.org/officeDocument/2006/relationships/image" Target="../media/image25.png" /><Relationship Id="rId18" Type="http://schemas.openxmlformats.org/officeDocument/2006/relationships/image" Target="../media/image26.png" /><Relationship Id="rId19" Type="http://schemas.openxmlformats.org/officeDocument/2006/relationships/image" Target="../media/image27.png" /><Relationship Id="rId2" Type="http://schemas.openxmlformats.org/officeDocument/2006/relationships/image" Target="../media/image10.png" /><Relationship Id="rId20" Type="http://schemas.openxmlformats.org/officeDocument/2006/relationships/image" Target="../media/image28.png" /><Relationship Id="rId21" Type="http://schemas.openxmlformats.org/officeDocument/2006/relationships/image" Target="../media/image29.png" /><Relationship Id="rId22" Type="http://schemas.openxmlformats.org/officeDocument/2006/relationships/image" Target="../media/image30.png" /><Relationship Id="rId23" Type="http://schemas.openxmlformats.org/officeDocument/2006/relationships/image" Target="../media/image31.png" /><Relationship Id="rId24" Type="http://schemas.openxmlformats.org/officeDocument/2006/relationships/image" Target="../media/image32.png" /><Relationship Id="rId25" Type="http://schemas.openxmlformats.org/officeDocument/2006/relationships/image" Target="../media/image33.png" /><Relationship Id="rId26" Type="http://schemas.openxmlformats.org/officeDocument/2006/relationships/image" Target="../media/image34.png" /><Relationship Id="rId27" Type="http://schemas.openxmlformats.org/officeDocument/2006/relationships/image" Target="../media/image35.png" /><Relationship Id="rId3" Type="http://schemas.openxmlformats.org/officeDocument/2006/relationships/image" Target="../media/image11.png" /><Relationship Id="rId4" Type="http://schemas.openxmlformats.org/officeDocument/2006/relationships/image" Target="../media/image12.png" /><Relationship Id="rId5" Type="http://schemas.openxmlformats.org/officeDocument/2006/relationships/image" Target="../media/image13.png" /><Relationship Id="rId6" Type="http://schemas.openxmlformats.org/officeDocument/2006/relationships/image" Target="../media/image14.png" /><Relationship Id="rId7" Type="http://schemas.openxmlformats.org/officeDocument/2006/relationships/image" Target="../media/image15.png" /><Relationship Id="rId8" Type="http://schemas.openxmlformats.org/officeDocument/2006/relationships/image" Target="../media/image16.png" /><Relationship Id="rId9" Type="http://schemas.openxmlformats.org/officeDocument/2006/relationships/image" Target="../media/image1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6.png" /><Relationship Id="rId3" Type="http://schemas.openxmlformats.org/officeDocument/2006/relationships/image" Target="../media/image37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8.png" /><Relationship Id="rId3" Type="http://schemas.openxmlformats.org/officeDocument/2006/relationships/image" Target="../media/image39.png" /><Relationship Id="rId4" Type="http://schemas.openxmlformats.org/officeDocument/2006/relationships/image" Target="../media/image40.png" /><Relationship Id="rId5" Type="http://schemas.openxmlformats.org/officeDocument/2006/relationships/image" Target="../media/image41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5321300" cy="7556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1212049"/>
            <a:ext cx="4408280" cy="245922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417" marR="0">
              <a:lnSpc>
                <a:spcPts val="7863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 spc="-70">
                <a:solidFill>
                  <a:srgbClr val="ffffff"/>
                </a:solidFill>
                <a:latin typeface="AVVQLQ+FiraSans-Regular"/>
                <a:cs typeface="AVVQLQ+FiraSans-Regular"/>
              </a:rPr>
              <a:t>PEDAGOGIC</a:t>
            </a:r>
            <a:r>
              <a:rPr dirty="0" sz="5400" spc="-1267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400" spc="-10">
                <a:solidFill>
                  <a:srgbClr val="ffffff"/>
                </a:solidFill>
                <a:latin typeface="AVVQLQ+FiraSans-Regular"/>
                <a:cs typeface="AVVQLQ+FiraSans-Regular"/>
              </a:rPr>
              <a:t>AL</a:t>
            </a:r>
          </a:p>
          <a:p>
            <a:pPr marL="3417" marR="0">
              <a:lnSpc>
                <a:spcPts val="5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 spc="-56">
                <a:solidFill>
                  <a:srgbClr val="ffffff"/>
                </a:solidFill>
                <a:latin typeface="AVVQLQ+FiraSans-Regular"/>
                <a:cs typeface="AVVQLQ+FiraSans-Regular"/>
              </a:rPr>
              <a:t>UNIVERSIT</a:t>
            </a:r>
            <a:r>
              <a:rPr dirty="0" sz="5400" spc="-119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400">
                <a:solidFill>
                  <a:srgbClr val="ffffff"/>
                </a:solidFill>
                <a:latin typeface="AVVQLQ+FiraSans-Regular"/>
                <a:cs typeface="AVVQLQ+FiraSans-Regular"/>
              </a:rPr>
              <a:t>Y</a:t>
            </a:r>
          </a:p>
          <a:p>
            <a:pPr marL="0" marR="0">
              <a:lnSpc>
                <a:spcPts val="5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 spc="-68">
                <a:solidFill>
                  <a:srgbClr val="fffff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5400" spc="89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400">
                <a:solidFill>
                  <a:srgbClr val="ffffff"/>
                </a:solidFill>
                <a:latin typeface="AVVQLQ+FiraSans-Regular"/>
                <a:cs typeface="AVVQLQ+FiraSans-Regular"/>
              </a:rPr>
              <a:t>KR</a:t>
            </a:r>
            <a:r>
              <a:rPr dirty="0" sz="5400" spc="-1235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400" spc="-76">
                <a:solidFill>
                  <a:srgbClr val="ffffff"/>
                </a:solidFill>
                <a:latin typeface="AVVQLQ+FiraSans-Regular"/>
                <a:cs typeface="AVVQLQ+FiraSans-Regular"/>
              </a:rPr>
              <a:t>AKOW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3425065"/>
            <a:ext cx="70561" cy="7056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3221865"/>
            <a:ext cx="70561" cy="70561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457200" y="2612265"/>
            <a:ext cx="70561" cy="70561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457200" y="2409065"/>
            <a:ext cx="70561" cy="70561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457200" y="2205865"/>
            <a:ext cx="70561" cy="70561"/>
          </a:xfrm>
          <a:prstGeom prst="rect">
            <a:avLst/>
          </a:prstGeom>
          <a:blipFill>
            <a:blip cstate="print" r:embed="rId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457200" y="2002665"/>
            <a:ext cx="70561" cy="70561"/>
          </a:xfrm>
          <a:prstGeom prst="rect">
            <a:avLst/>
          </a:prstGeom>
          <a:blipFill>
            <a:blip cstate="print" r:embed="rId7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0" y="406895"/>
            <a:ext cx="4535995" cy="1407604"/>
          </a:xfrm>
          <a:prstGeom prst="rect">
            <a:avLst/>
          </a:prstGeom>
          <a:blipFill>
            <a:blip cstate="print" r:embed="rId8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0" y="3548439"/>
            <a:ext cx="5321300" cy="4008060"/>
          </a:xfrm>
          <a:prstGeom prst="rect">
            <a:avLst/>
          </a:prstGeom>
          <a:blipFill>
            <a:blip cstate="print" r:embed="rId9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50796" y="413326"/>
            <a:ext cx="4122766" cy="139532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0">
                <a:solidFill>
                  <a:srgbClr val="fffff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47">
                <a:solidFill>
                  <a:srgbClr val="ffffff"/>
                </a:solidFill>
                <a:latin typeface="AVVQLQ+FiraSans-Regular"/>
                <a:cs typeface="AVVQLQ+FiraSans-Regular"/>
              </a:rPr>
              <a:t>coming</a:t>
            </a:r>
            <a:r>
              <a:rPr dirty="0" sz="2000" spc="15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20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ffffff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6813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10">
                <a:solidFill>
                  <a:srgbClr val="fffff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2000" spc="-3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ffffff"/>
                </a:solidFill>
                <a:latin typeface="AVVQLQ+FiraSans-Regular"/>
                <a:cs typeface="AVVQLQ+FiraSans-Regular"/>
              </a:rPr>
              <a:t>par</a:t>
            </a:r>
            <a:r>
              <a:rPr dirty="0" sz="2000" spc="-459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t</a:t>
            </a:r>
            <a:r>
              <a:rPr dirty="0" sz="2000" spc="-25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fffff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7">
                <a:solidFill>
                  <a:srgbClr val="ffffff"/>
                </a:solidFill>
                <a:latin typeface="AVVQLQ+FiraSans-Regular"/>
                <a:cs typeface="AVVQLQ+FiraSans-Regular"/>
              </a:rPr>
              <a:t>exchange</a:t>
            </a:r>
          </a:p>
          <a:p>
            <a:pPr marL="6813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40">
                <a:solidFill>
                  <a:srgbClr val="ffffff"/>
                </a:solidFill>
                <a:latin typeface="AVVQLQ+FiraSans-Regular"/>
                <a:cs typeface="AVVQLQ+FiraSans-Regular"/>
              </a:rPr>
              <a:t>are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0">
                <a:solidFill>
                  <a:srgbClr val="ffffff"/>
                </a:solidFill>
                <a:latin typeface="AVVQLQ+FiraSans-Regular"/>
                <a:cs typeface="AVVQLQ+FiraSans-Regular"/>
              </a:rPr>
              <a:t>oﬀered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a</a:t>
            </a: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4">
                <a:solidFill>
                  <a:srgbClr val="ffffff"/>
                </a:solidFill>
                <a:latin typeface="AVVQLQ+FiraSans-Regular"/>
                <a:cs typeface="AVVQLQ+FiraSans-Regular"/>
              </a:rPr>
              <a:t>wide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range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fffff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support</a:t>
            </a:r>
          </a:p>
          <a:p>
            <a:pPr marL="3583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7">
                <a:solidFill>
                  <a:srgbClr val="ffffff"/>
                </a:solidFill>
                <a:latin typeface="AVVQLQ+FiraSans-Regular"/>
                <a:cs typeface="AVVQLQ+FiraSans-Regular"/>
              </a:rPr>
              <a:t>including: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64780" y="1933821"/>
            <a:ext cx="4142790" cy="1664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Course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Polish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language,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culture,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history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Orientation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week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new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incoming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“Buddies”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scheme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Assistance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study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issues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(e.g.,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course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timetables,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attendance,</a:t>
            </a:r>
          </a:p>
          <a:p>
            <a:pPr marL="2072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coursework,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libraries),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much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everyday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life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(e.g.,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public</a:t>
            </a:r>
          </a:p>
          <a:p>
            <a:pPr marL="333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transport,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medical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service,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shopping,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leisure)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Accommodation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university’s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premises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67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 spc="67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libraries,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sport</a:t>
            </a:r>
            <a:r>
              <a:rPr dirty="0" sz="1100" spc="-1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facilities,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etc.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861007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58102" y="254610"/>
            <a:ext cx="398195" cy="398183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1554378"/>
            <a:ext cx="2735999" cy="338391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3999228"/>
            <a:ext cx="5321300" cy="3557271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39200" y="847045"/>
            <a:ext cx="3237648" cy="5750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Useful</a:t>
            </a:r>
            <a:r>
              <a:rPr dirty="0" sz="2900" spc="12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5">
                <a:solidFill>
                  <a:srgbClr val="001f40"/>
                </a:solidFill>
                <a:latin typeface="AVVQLQ+FiraSans-Regular"/>
                <a:cs typeface="AVVQLQ+FiraSans-Regular"/>
              </a:rPr>
              <a:t>information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2438" y="1522996"/>
            <a:ext cx="2342896" cy="4047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0">
                <a:solidFill>
                  <a:srgbClr val="ffffff"/>
                </a:solidFill>
                <a:latin typeface="AVVQLQ+FiraSans-Regular"/>
                <a:cs typeface="AVVQLQ+FiraSans-Regular"/>
              </a:rPr>
              <a:t>Legalisation</a:t>
            </a:r>
            <a:r>
              <a:rPr dirty="0" sz="2000" spc="-14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fffff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stay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7779" y="2052891"/>
            <a:ext cx="4560876" cy="18673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55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Foreign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from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outside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EU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should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have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visa</a:t>
            </a:r>
            <a:r>
              <a:rPr dirty="0" sz="1100" spc="27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authorising</a:t>
            </a:r>
          </a:p>
          <a:p>
            <a:pPr marL="275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them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enter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territory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Poland.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visa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obtained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Consulate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Republic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country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origin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1783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basis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decision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admission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details,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please</a:t>
            </a:r>
          </a:p>
          <a:p>
            <a:pPr marL="262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visit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www.msz.gov.pl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Polish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diplomatic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mission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your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place</a:t>
            </a:r>
          </a:p>
          <a:p>
            <a:pPr marL="1493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residence.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formalities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related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legalisation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stay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275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territory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Republic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settled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Citizen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</a:p>
          <a:p>
            <a:pPr marL="655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Foreigner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Aﬀairs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Department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Malopolska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Voivodeship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Oﬃce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</a:p>
          <a:p>
            <a:pPr marL="655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Krakow.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52438" y="4088396"/>
            <a:ext cx="2038715" cy="4047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Health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7">
                <a:solidFill>
                  <a:srgbClr val="ffffff"/>
                </a:solidFill>
                <a:latin typeface="AVVQLQ+FiraSans-Regular"/>
                <a:cs typeface="AVVQLQ+FiraSans-Regular"/>
              </a:rPr>
              <a:t>insurance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8434" y="4618291"/>
            <a:ext cx="4405705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Foreign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must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have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valid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health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insurance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duration</a:t>
            </a:r>
          </a:p>
          <a:p>
            <a:pPr marL="83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their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study.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760909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444715"/>
            <a:ext cx="2448001" cy="33839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1309330"/>
            <a:ext cx="5321300" cy="6247169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55519" y="413326"/>
            <a:ext cx="1975987" cy="4047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8">
                <a:solidFill>
                  <a:srgbClr val="ffffff"/>
                </a:solidFill>
                <a:latin typeface="AVVQLQ+FiraSans-Regular"/>
                <a:cs typeface="AVVQLQ+FiraSans-Regular"/>
              </a:rPr>
              <a:t>Accommodation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0021" y="943221"/>
            <a:ext cx="4172128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oﬀers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limited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accommodation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8">
                <a:solidFill>
                  <a:srgbClr val="221e1f"/>
                </a:solidFill>
                <a:latin typeface="AVVQLQ+FiraSans-Regular"/>
                <a:cs typeface="AVVQLQ+FiraSans-Regular"/>
              </a:rPr>
              <a:t>its</a:t>
            </a:r>
            <a:r>
              <a:rPr dirty="0" sz="1100" spc="-2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dormitories.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8434" y="1349621"/>
            <a:ext cx="1973994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details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please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visit:</a:t>
            </a:r>
          </a:p>
          <a:p>
            <a:pPr marL="4236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www.stypendia.up.krakow.pl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61007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58102" y="254610"/>
            <a:ext cx="398195" cy="398183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3596897" y="502507"/>
            <a:ext cx="1328224" cy="1274485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3999228"/>
            <a:ext cx="5321300" cy="3557271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52342" y="934319"/>
            <a:ext cx="2745739" cy="73863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15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3524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8434" y="1657521"/>
            <a:ext cx="1148880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Podchorążych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2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7824" y="1860721"/>
            <a:ext cx="2125304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30-084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Krakow,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Poland</a:t>
            </a:r>
          </a:p>
          <a:p>
            <a:pPr marL="173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phone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number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+48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12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662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60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14</a:t>
            </a:r>
          </a:p>
          <a:p>
            <a:pPr marL="269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info@up.krakow.pl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62671" y="2673521"/>
            <a:ext cx="3109989" cy="495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www.facebook.com/Uniwersytet.Pedagogiczny</a:t>
            </a:r>
          </a:p>
          <a:p>
            <a:pPr marL="0" marR="0">
              <a:lnSpc>
                <a:spcPts val="1603"/>
              </a:lnSpc>
              <a:spcBef>
                <a:spcPts val="396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www.up.krakow.pl/en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6380" y="3410819"/>
            <a:ext cx="2013723" cy="8379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15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Contact</a:t>
            </a:r>
          </a:p>
          <a:p>
            <a:pPr marL="1916" marR="0">
              <a:lnSpc>
                <a:spcPts val="1603"/>
              </a:lnSpc>
              <a:spcBef>
                <a:spcPts val="178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Relations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Oﬃce</a:t>
            </a:r>
          </a:p>
          <a:p>
            <a:pPr marL="318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bwm@up.krakow.pl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59562" y="4210221"/>
            <a:ext cx="2235326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magdalena.birgiel@up.krakow.pl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458434" y="4476921"/>
            <a:ext cx="1747504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Recruitment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Oﬃce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rekrutacja@up.krakow.pl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881626" y="7412504"/>
            <a:ext cx="1024541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23">
                <a:solidFill>
                  <a:srgbClr val="ffffff"/>
                </a:solidFill>
                <a:latin typeface="AVVQLQ+FiraSans-Regular"/>
                <a:cs typeface="AVVQLQ+FiraSans-Regular"/>
              </a:rPr>
              <a:t>Ł.</a:t>
            </a:r>
            <a:r>
              <a:rPr dirty="0" sz="500" spc="-23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Lic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pozytyw.studio.com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5321300" cy="7556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39200" y="843458"/>
            <a:ext cx="4204804" cy="14894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900" spc="21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900" spc="23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37">
                <a:solidFill>
                  <a:srgbClr val="001f40"/>
                </a:solidFill>
                <a:latin typeface="AVVQLQ+FiraSans-Regular"/>
                <a:cs typeface="AVVQLQ+FiraSans-Regular"/>
              </a:rPr>
              <a:t>as</a:t>
            </a:r>
            <a:r>
              <a:rPr dirty="0" sz="2900" spc="-37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7">
                <a:solidFill>
                  <a:srgbClr val="001f40"/>
                </a:solidFill>
                <a:latin typeface="AVVQLQ+FiraSans-Regular"/>
                <a:cs typeface="AVVQLQ+FiraSans-Regular"/>
              </a:rPr>
              <a:t>par</a:t>
            </a:r>
            <a:r>
              <a:rPr dirty="0" sz="2900" spc="-646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t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5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900" spc="25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31">
                <a:solidFill>
                  <a:srgbClr val="001f40"/>
                </a:solidFill>
                <a:latin typeface="AVVQLQ+FiraSans-Regular"/>
                <a:cs typeface="AVVQLQ+FiraSans-Regular"/>
              </a:rPr>
              <a:t>Academic</a:t>
            </a:r>
            <a:r>
              <a:rPr dirty="0" sz="2900" spc="31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7">
                <a:solidFill>
                  <a:srgbClr val="001f40"/>
                </a:solidFill>
                <a:latin typeface="AVVQLQ+FiraSans-Regular"/>
                <a:cs typeface="AVVQLQ+FiraSans-Regular"/>
              </a:rPr>
              <a:t>Centre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8434" y="2492750"/>
            <a:ext cx="4178973" cy="1460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has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650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years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tradition,</a:t>
            </a:r>
          </a:p>
          <a:p>
            <a:pPr marL="83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over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20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higher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institutions,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almost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200,000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students,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numerous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libraries,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outstanding</a:t>
            </a:r>
          </a:p>
          <a:p>
            <a:pPr marL="1432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academic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0">
                <a:solidFill>
                  <a:srgbClr val="221e1f"/>
                </a:solidFill>
                <a:latin typeface="AVVQLQ+FiraSans-Regular"/>
                <a:cs typeface="AVVQLQ+FiraSans-Regular"/>
              </a:rPr>
              <a:t>staﬀ</a:t>
            </a:r>
            <a:r>
              <a:rPr dirty="0" sz="1100" spc="-2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unique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study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programmes.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this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motivates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young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people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from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over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world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choose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city</a:t>
            </a:r>
            <a:r>
              <a:rPr dirty="0" sz="1100" spc="-1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study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Currently,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account</a:t>
            </a:r>
          </a:p>
          <a:p>
            <a:pPr marL="381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almost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quarter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entire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city’s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population.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746221" y="7403505"/>
            <a:ext cx="570801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freepik.com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5321300" cy="7556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39200" y="838045"/>
            <a:ext cx="3885120" cy="10322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9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900" spc="23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57">
                <a:solidFill>
                  <a:srgbClr val="001f40"/>
                </a:solidFill>
                <a:latin typeface="AVVQLQ+FiraSans-Regular"/>
                <a:cs typeface="AVVQLQ+FiraSans-Regular"/>
              </a:rPr>
              <a:t>in</a:t>
            </a:r>
            <a:r>
              <a:rPr dirty="0" sz="2900" spc="57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5">
                <a:solidFill>
                  <a:srgbClr val="001f40"/>
                </a:solidFill>
                <a:latin typeface="AVVQLQ+FiraSans-Regular"/>
                <a:cs typeface="AVVQLQ+FiraSans-Regular"/>
              </a:rPr>
              <a:t>numbers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6753" y="2090958"/>
            <a:ext cx="1596232" cy="6733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6796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 spc="-68">
                <a:solidFill>
                  <a:srgbClr val="001f40"/>
                </a:solidFill>
                <a:latin typeface="UWTGJS+MyriadPro-Bold"/>
                <a:cs typeface="UWTGJS+MyriadPro-Bold"/>
              </a:rPr>
              <a:t>75</a:t>
            </a:r>
            <a:r>
              <a:rPr dirty="0" sz="1600" spc="-39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years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tradition</a:t>
            </a:r>
          </a:p>
          <a:p>
            <a:pPr marL="0" marR="0">
              <a:lnSpc>
                <a:spcPts val="1982"/>
              </a:lnSpc>
              <a:spcBef>
                <a:spcPts val="1037"/>
              </a:spcBef>
              <a:spcAft>
                <a:spcPts val="0"/>
              </a:spcAft>
            </a:pPr>
            <a:r>
              <a:rPr dirty="0" sz="1600" spc="-103">
                <a:solidFill>
                  <a:srgbClr val="001f40"/>
                </a:solidFill>
                <a:latin typeface="UWTGJS+MyriadPro-Bold"/>
                <a:cs typeface="UWTGJS+MyriadPro-Bold"/>
              </a:rPr>
              <a:t>12</a:t>
            </a:r>
            <a:r>
              <a:rPr dirty="0" sz="1600" spc="-63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thousand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47414" y="2859472"/>
            <a:ext cx="1898552" cy="1059927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4424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nearly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60</a:t>
            </a:r>
            <a:r>
              <a:rPr dirty="0" sz="1600" spc="-111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ﬁelds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study</a:t>
            </a:r>
          </a:p>
          <a:p>
            <a:pPr marL="0" marR="0">
              <a:lnSpc>
                <a:spcPts val="1982"/>
              </a:lnSpc>
              <a:spcBef>
                <a:spcPts val="1049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200</a:t>
            </a:r>
            <a:r>
              <a:rPr dirty="0" sz="1600" spc="-106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specialties</a:t>
            </a:r>
          </a:p>
          <a:p>
            <a:pPr marL="58849" marR="0">
              <a:lnSpc>
                <a:spcPts val="1982"/>
              </a:lnSpc>
              <a:spcBef>
                <a:spcPts val="1049"/>
              </a:spcBef>
              <a:spcAft>
                <a:spcPts val="0"/>
              </a:spcAft>
            </a:pPr>
            <a:r>
              <a:rPr dirty="0" sz="1600" spc="-105">
                <a:solidFill>
                  <a:srgbClr val="001f40"/>
                </a:solidFill>
                <a:latin typeface="UWTGJS+MyriadPro-Bold"/>
                <a:cs typeface="UWTGJS+MyriadPro-Bold"/>
              </a:rPr>
              <a:t>13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programmes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8728" y="4025415"/>
            <a:ext cx="2116581" cy="6693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734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 spc="-15">
                <a:solidFill>
                  <a:srgbClr val="001f40"/>
                </a:solidFill>
                <a:latin typeface="UWTGJS+MyriadPro-Bold"/>
                <a:cs typeface="UWTGJS+MyriadPro-Bold"/>
              </a:rPr>
              <a:t>1,000</a:t>
            </a:r>
            <a:r>
              <a:rPr dirty="0" sz="1600" spc="-94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national</a:t>
            </a:r>
          </a:p>
          <a:p>
            <a:pPr marL="0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research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</a:p>
          <a:p>
            <a:pPr marL="283668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development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projects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8991" y="4828268"/>
            <a:ext cx="2115250" cy="14952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3,000</a:t>
            </a:r>
            <a:r>
              <a:rPr dirty="0" sz="1600" spc="-106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academic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publications</a:t>
            </a:r>
          </a:p>
          <a:p>
            <a:pPr marL="257483" marR="0">
              <a:lnSpc>
                <a:spcPts val="1982"/>
              </a:lnSpc>
              <a:spcBef>
                <a:spcPts val="1320"/>
              </a:spcBef>
              <a:spcAft>
                <a:spcPts val="0"/>
              </a:spcAft>
            </a:pP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300</a:t>
            </a:r>
            <a:r>
              <a:rPr dirty="0" sz="1600" spc="-103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foreign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partners,</a:t>
            </a:r>
          </a:p>
          <a:p>
            <a:pPr marL="129753" marR="0">
              <a:lnSpc>
                <a:spcPts val="17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including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 spc="-99">
                <a:solidFill>
                  <a:srgbClr val="001f40"/>
                </a:solidFill>
                <a:latin typeface="UWTGJS+MyriadPro-Bold"/>
                <a:cs typeface="UWTGJS+MyriadPro-Bold"/>
              </a:rPr>
              <a:t>217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universities</a:t>
            </a:r>
          </a:p>
          <a:p>
            <a:pPr marL="116754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with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which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Pedagogical</a:t>
            </a:r>
          </a:p>
          <a:p>
            <a:pPr marL="81654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cooperates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under</a:t>
            </a:r>
          </a:p>
          <a:p>
            <a:pPr marL="170068" marR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Erasmus+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programme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43717" y="6454630"/>
            <a:ext cx="1905561" cy="28986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3,000</a:t>
            </a:r>
            <a:r>
              <a:rPr dirty="0" sz="1600" spc="-106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graduates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annually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99542" y="6898926"/>
            <a:ext cx="1594802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Academic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Hotel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Centre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345826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5321300" cy="7556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39200" y="839903"/>
            <a:ext cx="3889171" cy="19466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900" spc="21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900" spc="23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–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29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18">
                <a:solidFill>
                  <a:srgbClr val="001f40"/>
                </a:solidFill>
                <a:latin typeface="AVVQLQ+FiraSans-Regular"/>
                <a:cs typeface="AVVQLQ+FiraSans-Regular"/>
              </a:rPr>
              <a:t>best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900" spc="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57">
                <a:solidFill>
                  <a:srgbClr val="001f40"/>
                </a:solidFill>
                <a:latin typeface="AVVQLQ+FiraSans-Regular"/>
                <a:cs typeface="AVVQLQ+FiraSans-Regular"/>
              </a:rPr>
              <a:t>in</a:t>
            </a:r>
            <a:r>
              <a:rPr dirty="0" sz="2900" spc="57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7">
                <a:solidFill>
                  <a:srgbClr val="001f40"/>
                </a:solidFill>
                <a:latin typeface="AVVQLQ+FiraSans-Regular"/>
                <a:cs typeface="AVVQLQ+FiraSans-Regular"/>
              </a:rPr>
              <a:t>Poland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8434" y="2926905"/>
            <a:ext cx="4518734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courses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have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been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university’s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curricula</a:t>
            </a:r>
          </a:p>
          <a:p>
            <a:pPr marL="3535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since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8">
                <a:solidFill>
                  <a:srgbClr val="221e1f"/>
                </a:solidFill>
                <a:latin typeface="AVVQLQ+FiraSans-Regular"/>
                <a:cs typeface="AVVQLQ+FiraSans-Regular"/>
              </a:rPr>
              <a:t>its</a:t>
            </a:r>
            <a:r>
              <a:rPr dirty="0" sz="1100" spc="-2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fundation.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However,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also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oﬀers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several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philological,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technical,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engineering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natural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programmes.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15999" y="4079235"/>
            <a:ext cx="2315463" cy="20527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According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latest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research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conducted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Alumni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Cooperation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Oﬃce</a:t>
            </a:r>
          </a:p>
          <a:p>
            <a:pPr marL="0" marR="0">
              <a:lnSpc>
                <a:spcPts val="2915"/>
              </a:lnSpc>
              <a:spcBef>
                <a:spcPts val="393"/>
              </a:spcBef>
              <a:spcAft>
                <a:spcPts val="0"/>
              </a:spcAft>
            </a:pPr>
            <a:r>
              <a:rPr dirty="0" sz="2000" spc="-46">
                <a:solidFill>
                  <a:srgbClr val="001f40"/>
                </a:solidFill>
                <a:latin typeface="AVVQLQ+FiraSans-Regular"/>
                <a:cs typeface="AVVQLQ+FiraSans-Regular"/>
              </a:rPr>
              <a:t>84%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5">
                <a:solidFill>
                  <a:srgbClr val="001f40"/>
                </a:solidFill>
                <a:latin typeface="AVVQLQ+FiraSans-Regular"/>
                <a:cs typeface="AVVQLQ+FiraSans-Regular"/>
              </a:rPr>
              <a:t>graduates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7">
                <a:solidFill>
                  <a:srgbClr val="001f40"/>
                </a:solidFill>
                <a:latin typeface="AVVQLQ+FiraSans-Regular"/>
                <a:cs typeface="AVVQLQ+FiraSans-Regular"/>
              </a:rPr>
              <a:t>recommend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40">
                <a:solidFill>
                  <a:srgbClr val="001f40"/>
                </a:solidFill>
                <a:latin typeface="AVVQLQ+FiraSans-Regular"/>
                <a:cs typeface="AVVQLQ+FiraSans-Regular"/>
              </a:rPr>
              <a:t>to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4">
                <a:solidFill>
                  <a:srgbClr val="001f40"/>
                </a:solidFill>
                <a:latin typeface="AVVQLQ+FiraSans-Regular"/>
                <a:cs typeface="AVVQLQ+FiraSans-Regular"/>
              </a:rPr>
              <a:t>their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40">
                <a:solidFill>
                  <a:srgbClr val="001f40"/>
                </a:solidFill>
                <a:latin typeface="AVVQLQ+FiraSans-Regular"/>
                <a:cs typeface="AVVQLQ+FiraSans-Regular"/>
              </a:rPr>
              <a:t>younger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3">
                <a:solidFill>
                  <a:srgbClr val="001f40"/>
                </a:solidFill>
                <a:latin typeface="AVVQLQ+FiraSans-Regular"/>
                <a:cs typeface="AVVQLQ+FiraSans-Regular"/>
              </a:rPr>
              <a:t>colleagues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32827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5321300" cy="7556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39200" y="851115"/>
            <a:ext cx="3828512" cy="148411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185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-25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2850" spc="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850" spc="-15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85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85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850" spc="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850">
                <a:solidFill>
                  <a:srgbClr val="001f40"/>
                </a:solidFill>
                <a:latin typeface="AVVQLQ+FiraSans-Regular"/>
                <a:cs typeface="AVVQLQ+FiraSans-Regular"/>
              </a:rPr>
              <a:t>–</a:t>
            </a:r>
            <a:r>
              <a:rPr dirty="0" sz="285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850">
                <a:solidFill>
                  <a:srgbClr val="001f40"/>
                </a:solidFill>
                <a:latin typeface="AVVQLQ+FiraSans-Regular"/>
                <a:cs typeface="AVVQLQ+FiraSans-Regular"/>
              </a:rPr>
              <a:t>a</a:t>
            </a:r>
            <a:r>
              <a:rPr dirty="0" sz="285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85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research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centre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0021" y="2671441"/>
            <a:ext cx="4042946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one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most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intensively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developing</a:t>
            </a:r>
          </a:p>
          <a:p>
            <a:pPr marL="1037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country.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recognised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research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centre.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8434" y="3281041"/>
            <a:ext cx="4122952" cy="1257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Numerous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research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projects</a:t>
            </a: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are</a:t>
            </a:r>
          </a:p>
          <a:p>
            <a:pPr marL="83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conducted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University’s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members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with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use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modern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such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as:</a:t>
            </a:r>
          </a:p>
          <a:p>
            <a:pPr marL="106346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Mössbauer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Spectroscopy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Laboratory</a:t>
            </a:r>
          </a:p>
          <a:p>
            <a:pPr marL="106346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Scanning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Electron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Microscopy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Laboratory</a:t>
            </a:r>
          </a:p>
          <a:p>
            <a:pPr marL="106346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X-Ray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Diﬀraction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4780" y="4500241"/>
            <a:ext cx="2349880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Light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Microscopy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Laboratory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Geography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Nature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Laboratory.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178810" y="5250031"/>
            <a:ext cx="2428240" cy="17292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15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2000" spc="-11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2000" spc="-18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1">
                <a:solidFill>
                  <a:srgbClr val="001f40"/>
                </a:solidFill>
                <a:latin typeface="AVVQLQ+FiraSans-Regular"/>
                <a:cs typeface="AVVQLQ+FiraSans-Regular"/>
              </a:rPr>
              <a:t>also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boasts</a:t>
            </a:r>
            <a:r>
              <a:rPr dirty="0" sz="2000" spc="-5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7">
                <a:solidFill>
                  <a:srgbClr val="001f40"/>
                </a:solidFill>
                <a:latin typeface="AVVQLQ+FiraSans-Regular"/>
                <a:cs typeface="AVVQLQ+FiraSans-Regular"/>
              </a:rPr>
              <a:t>one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few</a:t>
            </a:r>
            <a:r>
              <a:rPr dirty="0" sz="20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astronomical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18">
                <a:solidFill>
                  <a:srgbClr val="001f40"/>
                </a:solidFill>
                <a:latin typeface="AVVQLQ+FiraSans-Regular"/>
                <a:cs typeface="AVVQLQ+FiraSans-Regular"/>
              </a:rPr>
              <a:t>observatories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51">
                <a:solidFill>
                  <a:srgbClr val="001f40"/>
                </a:solidFill>
                <a:latin typeface="AVVQLQ+FiraSans-Regular"/>
                <a:cs typeface="AVVQLQ+FiraSans-Regular"/>
              </a:rPr>
              <a:t>in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1">
                <a:solidFill>
                  <a:srgbClr val="001f40"/>
                </a:solidFill>
                <a:latin typeface="AVVQLQ+FiraSans-Regular"/>
                <a:cs typeface="AVVQLQ+FiraSans-Regular"/>
              </a:rPr>
              <a:t>Poland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80827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3112603"/>
            <a:ext cx="70561" cy="7056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457200" y="2096603"/>
            <a:ext cx="70561" cy="70561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258102" y="254610"/>
            <a:ext cx="398195" cy="398183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3999228"/>
            <a:ext cx="5321300" cy="3557271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39200" y="779283"/>
            <a:ext cx="4457720" cy="10651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8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20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4">
                <a:solidFill>
                  <a:srgbClr val="001f40"/>
                </a:solidFill>
                <a:latin typeface="AVVQLQ+FiraSans-Regular"/>
                <a:cs typeface="AVVQLQ+FiraSans-Regular"/>
              </a:rPr>
              <a:t>has</a:t>
            </a:r>
            <a:r>
              <a:rPr dirty="0" sz="2000" spc="-15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2000" spc="-12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7">
                <a:solidFill>
                  <a:srgbClr val="001f40"/>
                </a:solidFill>
                <a:latin typeface="AVVQLQ+FiraSans-Regular"/>
                <a:cs typeface="AVVQLQ+FiraSans-Regular"/>
              </a:rPr>
              <a:t>right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001f40"/>
                </a:solidFill>
                <a:latin typeface="AVVQLQ+FiraSans-Regular"/>
                <a:cs typeface="AVVQLQ+FiraSans-Regular"/>
              </a:rPr>
              <a:t>to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001f40"/>
                </a:solidFill>
                <a:latin typeface="AVVQLQ+FiraSans-Regular"/>
                <a:cs typeface="AVVQLQ+FiraSans-Regular"/>
              </a:rPr>
              <a:t>provide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43">
                <a:solidFill>
                  <a:srgbClr val="001f40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20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18">
                <a:solidFill>
                  <a:srgbClr val="001f40"/>
                </a:solidFill>
                <a:latin typeface="AVVQLQ+FiraSans-Regular"/>
                <a:cs typeface="AVVQLQ+FiraSans-Regular"/>
              </a:rPr>
              <a:t>postdoctoral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degree</a:t>
            </a:r>
          </a:p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20">
                <a:solidFill>
                  <a:srgbClr val="001f40"/>
                </a:solidFill>
                <a:latin typeface="AVVQLQ+FiraSans-Regular"/>
                <a:cs typeface="AVVQLQ+FiraSans-Regular"/>
              </a:rPr>
              <a:t>studies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41">
                <a:solidFill>
                  <a:srgbClr val="001f40"/>
                </a:solidFill>
                <a:latin typeface="AVVQLQ+FiraSans-Regular"/>
                <a:cs typeface="AVVQLQ+FiraSans-Regular"/>
              </a:rPr>
              <a:t>in</a:t>
            </a:r>
            <a:r>
              <a:rPr dirty="0" sz="20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44">
                <a:solidFill>
                  <a:srgbClr val="001f40"/>
                </a:solidFill>
                <a:latin typeface="AVVQLQ+FiraSans-Regular"/>
                <a:cs typeface="AVVQLQ+FiraSans-Regular"/>
              </a:rPr>
              <a:t>many</a:t>
            </a:r>
            <a:r>
              <a:rPr dirty="0" sz="2000" spc="15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8">
                <a:solidFill>
                  <a:srgbClr val="001f40"/>
                </a:solidFill>
                <a:latin typeface="AVVQLQ+FiraSans-Regular"/>
                <a:cs typeface="AVVQLQ+FiraSans-Regular"/>
              </a:rPr>
              <a:t>ﬁelds.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9272" y="2027759"/>
            <a:ext cx="3430766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204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001f40"/>
                </a:solidFill>
                <a:latin typeface="AVVQLQ+FiraSans-Regular"/>
                <a:cs typeface="AVVQLQ+FiraSans-Regular"/>
              </a:rPr>
              <a:t>HUMANITIES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: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philosophy,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history,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linguistics,</a:t>
            </a:r>
          </a:p>
          <a:p>
            <a:pPr marL="112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literary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59562" y="2637359"/>
            <a:ext cx="3953217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postdoctoral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history,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linguistics,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literary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9272" y="3043759"/>
            <a:ext cx="4151617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204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40">
                <a:solidFill>
                  <a:srgbClr val="001f40"/>
                </a:solidFill>
                <a:latin typeface="AVVQLQ+FiraSans-Regular"/>
                <a:cs typeface="AVVQLQ+FiraSans-Regular"/>
              </a:rPr>
              <a:t>EXACT</a:t>
            </a:r>
            <a:r>
              <a:rPr dirty="0" sz="1100" spc="-3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2">
                <a:solidFill>
                  <a:srgbClr val="001f40"/>
                </a:solidFill>
                <a:latin typeface="AVVQLQ+FiraSans-Regular"/>
                <a:cs typeface="AVVQLQ+FiraSans-Regular"/>
              </a:rPr>
              <a:t>NATURAL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SCIENCES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mathematics,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physical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biological</a:t>
            </a:r>
          </a:p>
          <a:p>
            <a:pPr marL="269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Earth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environmental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59562" y="3653359"/>
            <a:ext cx="2941929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postdoctoral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biological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65477" y="4059759"/>
            <a:ext cx="2028291" cy="2417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001f40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SCIENCES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59272" y="4262959"/>
            <a:ext cx="4517895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political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public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administration,</a:t>
            </a:r>
          </a:p>
          <a:p>
            <a:pPr marL="269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economic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geography,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</a:t>
            </a:r>
          </a:p>
          <a:p>
            <a:pPr marL="289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postdoctoral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political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public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administration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59272" y="5075759"/>
            <a:ext cx="2960402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204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EDUCATION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PSYCHOLOGY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59272" y="5685359"/>
            <a:ext cx="3642395" cy="648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6204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FACULTY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0">
                <a:solidFill>
                  <a:srgbClr val="001f40"/>
                </a:solidFill>
                <a:latin typeface="AVVQLQ+FiraSans-Regular"/>
                <a:cs typeface="AVVQLQ+FiraSans-Regular"/>
              </a:rPr>
              <a:t>ARTS</a:t>
            </a:r>
          </a:p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doctoral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001f40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ﬁne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31">
                <a:solidFill>
                  <a:srgbClr val="221e1f"/>
                </a:solidFill>
                <a:latin typeface="AVVQLQ+FiraSans-Regular"/>
                <a:cs typeface="AVVQLQ+FiraSans-Regular"/>
              </a:rPr>
              <a:t>arts</a:t>
            </a:r>
            <a:r>
              <a:rPr dirty="0" sz="1100" spc="-3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3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  <a:r>
              <a:rPr dirty="0" sz="1100" spc="-23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conservation</a:t>
            </a:r>
          </a:p>
          <a:p>
            <a:pPr marL="289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postdoctoral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degrees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in: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ﬁne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31">
                <a:solidFill>
                  <a:srgbClr val="221e1f"/>
                </a:solidFill>
                <a:latin typeface="AVVQLQ+FiraSans-Regular"/>
                <a:cs typeface="AVVQLQ+FiraSans-Regular"/>
              </a:rPr>
              <a:t>arts</a:t>
            </a:r>
            <a:r>
              <a:rPr dirty="0" sz="1100" spc="-3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3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  <a:r>
              <a:rPr dirty="0" sz="1100" spc="-23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conservation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58102" y="254610"/>
            <a:ext cx="398195" cy="398183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2892601" y="3723133"/>
            <a:ext cx="63500" cy="635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2892601" y="3532633"/>
            <a:ext cx="63500" cy="63500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2892601" y="3342133"/>
            <a:ext cx="63500" cy="63500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2892601" y="3151633"/>
            <a:ext cx="63500" cy="63500"/>
          </a:xfrm>
          <a:prstGeom prst="rect">
            <a:avLst/>
          </a:prstGeom>
          <a:blipFill>
            <a:blip cstate="print" r:embed="rId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892601" y="2961133"/>
            <a:ext cx="63500" cy="63500"/>
          </a:xfrm>
          <a:prstGeom prst="rect">
            <a:avLst/>
          </a:prstGeom>
          <a:blipFill>
            <a:blip cstate="print" r:embed="rId7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2892601" y="2770633"/>
            <a:ext cx="63500" cy="63500"/>
          </a:xfrm>
          <a:prstGeom prst="rect">
            <a:avLst/>
          </a:prstGeom>
          <a:blipFill>
            <a:blip cstate="print" r:embed="rId8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2892601" y="2580133"/>
            <a:ext cx="63500" cy="63500"/>
          </a:xfrm>
          <a:prstGeom prst="rect">
            <a:avLst/>
          </a:prstGeom>
          <a:blipFill>
            <a:blip cstate="print" r:embed="rId9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2892601" y="2389633"/>
            <a:ext cx="63500" cy="63500"/>
          </a:xfrm>
          <a:prstGeom prst="rect">
            <a:avLst/>
          </a:prstGeom>
          <a:blipFill>
            <a:blip cstate="print" r:embed="rId10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2892601" y="2199133"/>
            <a:ext cx="63500" cy="63500"/>
          </a:xfrm>
          <a:prstGeom prst="rect">
            <a:avLst/>
          </a:prstGeom>
          <a:blipFill>
            <a:blip cstate="print" r:embed="rId1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2892601" y="2008633"/>
            <a:ext cx="63500" cy="63500"/>
          </a:xfrm>
          <a:prstGeom prst="rect">
            <a:avLst/>
          </a:prstGeom>
          <a:blipFill>
            <a:blip cstate="print" r:embed="rId1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2892601" y="1818133"/>
            <a:ext cx="63500" cy="63500"/>
          </a:xfrm>
          <a:prstGeom prst="rect">
            <a:avLst/>
          </a:prstGeom>
          <a:blipFill>
            <a:blip cstate="print" r:embed="rId1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2892601" y="1627633"/>
            <a:ext cx="63500" cy="63500"/>
          </a:xfrm>
          <a:prstGeom prst="rect">
            <a:avLst/>
          </a:prstGeom>
          <a:blipFill>
            <a:blip cstate="print" r:embed="rId1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2892601" y="1437133"/>
            <a:ext cx="63500" cy="63500"/>
          </a:xfrm>
          <a:prstGeom prst="rect">
            <a:avLst/>
          </a:prstGeom>
          <a:blipFill>
            <a:blip cstate="print" r:embed="rId1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57202" y="3723133"/>
            <a:ext cx="63500" cy="63500"/>
          </a:xfrm>
          <a:prstGeom prst="rect">
            <a:avLst/>
          </a:prstGeom>
          <a:blipFill>
            <a:blip cstate="print" r:embed="rId1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57202" y="3532633"/>
            <a:ext cx="63500" cy="63500"/>
          </a:xfrm>
          <a:prstGeom prst="rect">
            <a:avLst/>
          </a:prstGeom>
          <a:blipFill>
            <a:blip cstate="print" r:embed="rId17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457202" y="3342133"/>
            <a:ext cx="63500" cy="63500"/>
          </a:xfrm>
          <a:prstGeom prst="rect">
            <a:avLst/>
          </a:prstGeom>
          <a:blipFill>
            <a:blip cstate="print" r:embed="rId18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457202" y="3151633"/>
            <a:ext cx="63500" cy="63500"/>
          </a:xfrm>
          <a:prstGeom prst="rect">
            <a:avLst/>
          </a:prstGeom>
          <a:blipFill>
            <a:blip cstate="print" r:embed="rId19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457202" y="2961133"/>
            <a:ext cx="63500" cy="63500"/>
          </a:xfrm>
          <a:prstGeom prst="rect">
            <a:avLst/>
          </a:prstGeom>
          <a:blipFill>
            <a:blip cstate="print" r:embed="rId20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57202" y="2770633"/>
            <a:ext cx="63500" cy="63500"/>
          </a:xfrm>
          <a:prstGeom prst="rect">
            <a:avLst/>
          </a:prstGeom>
          <a:blipFill>
            <a:blip cstate="print" r:embed="rId2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1" name="object 21"/>
          <p:cNvSpPr/>
          <p:nvPr/>
        </p:nvSpPr>
        <p:spPr>
          <a:xfrm>
            <a:off x="457202" y="2580133"/>
            <a:ext cx="63500" cy="63500"/>
          </a:xfrm>
          <a:prstGeom prst="rect">
            <a:avLst/>
          </a:prstGeom>
          <a:blipFill>
            <a:blip cstate="print" r:embed="rId2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2" name="object 22"/>
          <p:cNvSpPr/>
          <p:nvPr/>
        </p:nvSpPr>
        <p:spPr>
          <a:xfrm>
            <a:off x="457202" y="2389633"/>
            <a:ext cx="63500" cy="63500"/>
          </a:xfrm>
          <a:prstGeom prst="rect">
            <a:avLst/>
          </a:prstGeom>
          <a:blipFill>
            <a:blip cstate="print" r:embed="rId2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3" name="object 23"/>
          <p:cNvSpPr/>
          <p:nvPr/>
        </p:nvSpPr>
        <p:spPr>
          <a:xfrm>
            <a:off x="457202" y="1818133"/>
            <a:ext cx="63500" cy="63500"/>
          </a:xfrm>
          <a:prstGeom prst="rect">
            <a:avLst/>
          </a:prstGeom>
          <a:blipFill>
            <a:blip cstate="print" r:embed="rId2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4" name="object 24"/>
          <p:cNvSpPr/>
          <p:nvPr/>
        </p:nvSpPr>
        <p:spPr>
          <a:xfrm>
            <a:off x="457202" y="1627633"/>
            <a:ext cx="63500" cy="63500"/>
          </a:xfrm>
          <a:prstGeom prst="rect">
            <a:avLst/>
          </a:prstGeom>
          <a:blipFill>
            <a:blip cstate="print" r:embed="rId2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5" name="object 25"/>
          <p:cNvSpPr/>
          <p:nvPr/>
        </p:nvSpPr>
        <p:spPr>
          <a:xfrm>
            <a:off x="457202" y="1437133"/>
            <a:ext cx="63500" cy="63500"/>
          </a:xfrm>
          <a:prstGeom prst="rect">
            <a:avLst/>
          </a:prstGeom>
          <a:blipFill>
            <a:blip cstate="print" r:embed="rId26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6" name="object 26"/>
          <p:cNvSpPr/>
          <p:nvPr/>
        </p:nvSpPr>
        <p:spPr>
          <a:xfrm>
            <a:off x="0" y="3913633"/>
            <a:ext cx="5321300" cy="3642866"/>
          </a:xfrm>
          <a:prstGeom prst="rect">
            <a:avLst/>
          </a:prstGeom>
          <a:blipFill>
            <a:blip cstate="print" r:embed="rId27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439200" y="738284"/>
            <a:ext cx="2592281" cy="58162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79"/>
              </a:lnSpc>
              <a:spcBef>
                <a:spcPts val="0"/>
              </a:spcBef>
              <a:spcAft>
                <a:spcPts val="0"/>
              </a:spcAft>
            </a:pPr>
            <a:r>
              <a:rPr dirty="0" sz="2950" spc="-37">
                <a:solidFill>
                  <a:srgbClr val="001f40"/>
                </a:solidFill>
                <a:latin typeface="AVVQLQ+FiraSans-Regular"/>
                <a:cs typeface="AVVQLQ+FiraSans-Regular"/>
              </a:rPr>
              <a:t>Fields</a:t>
            </a:r>
            <a:r>
              <a:rPr dirty="0" sz="2950" spc="25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50" spc="-17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5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50">
                <a:solidFill>
                  <a:srgbClr val="001f40"/>
                </a:solidFill>
                <a:latin typeface="AVVQLQ+FiraSans-Regular"/>
                <a:cs typeface="AVVQLQ+FiraSans-Regular"/>
              </a:rPr>
              <a:t>study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550993" y="1381069"/>
            <a:ext cx="937526" cy="204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Administration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2986393" y="1381069"/>
            <a:ext cx="1098461" cy="204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Computer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550993" y="1571569"/>
            <a:ext cx="1718332" cy="7762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Information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Architecture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Archival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Studies,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Document</a:t>
            </a:r>
          </a:p>
          <a:p>
            <a:pPr marL="4709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Information</a:t>
            </a:r>
          </a:p>
          <a:p>
            <a:pPr marL="3779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Brokering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2986393" y="1571569"/>
            <a:ext cx="1562747" cy="966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  <a:r>
              <a:rPr dirty="0" sz="900" spc="-17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Engineering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Cognitive</a:t>
            </a:r>
            <a:r>
              <a:rPr dirty="0" sz="9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Visual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Communication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Cultural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Media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Speech</a:t>
            </a:r>
            <a:r>
              <a:rPr dirty="0" sz="9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Therapy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550993" y="2333569"/>
            <a:ext cx="810996" cy="204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34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  <a:r>
              <a:rPr dirty="0" sz="900" spc="-3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&amp;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Design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550993" y="2524069"/>
            <a:ext cx="1306715" cy="3952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State</a:t>
            </a:r>
            <a:r>
              <a:rPr dirty="0" sz="9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2986393" y="2524069"/>
            <a:ext cx="831113" cy="3952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Painting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Mathematics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550993" y="2905069"/>
            <a:ext cx="964958" cy="585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Health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Bioinformatics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Biology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2986393" y="2905069"/>
            <a:ext cx="1508112" cy="585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Biologic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Rejuvenation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Environmental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Protection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550993" y="3476569"/>
            <a:ext cx="1781860" cy="585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Chemistry</a:t>
            </a:r>
            <a:r>
              <a:rPr dirty="0" sz="9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–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Chemistry</a:t>
            </a:r>
            <a:r>
              <a:rPr dirty="0" sz="9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Teacher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Digital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Digital</a:t>
            </a:r>
            <a:r>
              <a:rPr dirty="0" sz="9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Design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2986393" y="3476569"/>
            <a:ext cx="2192997" cy="585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Pre-School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Early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School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Special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Needs</a:t>
            </a:r>
            <a:r>
              <a:rPr dirty="0" sz="9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Political</a:t>
            </a:r>
            <a:r>
              <a:rPr dirty="0" sz="9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Science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550993" y="4048069"/>
            <a:ext cx="802881" cy="204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IT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2986393" y="4048069"/>
            <a:ext cx="817626" cy="204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Policy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550993" y="4238569"/>
            <a:ext cx="1306715" cy="3952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Security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Economy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2986393" y="4238569"/>
            <a:ext cx="764819" cy="3952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Work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Law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550993" y="4619569"/>
            <a:ext cx="2105215" cy="1728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Ethics</a:t>
            </a:r>
            <a:r>
              <a:rPr dirty="0" sz="9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–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Mediations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Negotiations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English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Germanic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Spanish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(Iberian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Studies)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Polish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Romance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Russian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Italian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Philology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Philosophy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2986393" y="4619569"/>
            <a:ext cx="2153449" cy="1728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Psychology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Sociology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Relations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German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Central</a:t>
            </a:r>
            <a:r>
              <a:rPr dirty="0" sz="900" spc="-12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European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34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  <a:r>
              <a:rPr dirty="0" sz="900" spc="-3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Modern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34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34">
                <a:solidFill>
                  <a:srgbClr val="221e1f"/>
                </a:solidFill>
                <a:latin typeface="AVVQLQ+FiraSans-Regular"/>
                <a:cs typeface="AVVQLQ+FiraSans-Regular"/>
              </a:rPr>
              <a:t>Art</a:t>
            </a:r>
            <a:r>
              <a:rPr dirty="0" sz="900" spc="-3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Media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Historical</a:t>
            </a:r>
            <a:r>
              <a:rPr dirty="0" sz="9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Tourism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Cultural</a:t>
            </a:r>
          </a:p>
          <a:p>
            <a:pPr marL="3779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Heritage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550993" y="6334069"/>
            <a:ext cx="1227277" cy="9667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Physics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Geography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Spatial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2">
                <a:solidFill>
                  <a:srgbClr val="221e1f"/>
                </a:solidFill>
                <a:latin typeface="AVVQLQ+FiraSans-Regular"/>
                <a:cs typeface="AVVQLQ+FiraSans-Regular"/>
              </a:rPr>
              <a:t>Graphics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History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2986393" y="6334069"/>
            <a:ext cx="2157594" cy="97944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12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Tourism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Recreation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Information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</a:t>
            </a:r>
          </a:p>
          <a:p>
            <a:pPr marL="0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Administration</a:t>
            </a:r>
            <a:r>
              <a:rPr dirty="0" sz="9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9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Education</a:t>
            </a:r>
          </a:p>
          <a:p>
            <a:pPr marL="3688" marR="0">
              <a:lnSpc>
                <a:spcPts val="1312"/>
              </a:lnSpc>
              <a:spcBef>
                <a:spcPts val="1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Non-Governmental</a:t>
            </a:r>
            <a:r>
              <a:rPr dirty="0" sz="9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Organisations</a:t>
            </a:r>
          </a:p>
          <a:p>
            <a:pPr marL="0" marR="0">
              <a:lnSpc>
                <a:spcPts val="1312"/>
              </a:lnSpc>
              <a:spcBef>
                <a:spcPts val="287"/>
              </a:spcBef>
              <a:spcAft>
                <a:spcPts val="0"/>
              </a:spcAft>
            </a:pP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in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Social</a:t>
            </a:r>
            <a:r>
              <a:rPr dirty="0" sz="9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900" spc="17">
                <a:solidFill>
                  <a:srgbClr val="221e1f"/>
                </a:solidFill>
                <a:latin typeface="AVVQLQ+FiraSans-Regular"/>
                <a:cs typeface="AVVQLQ+FiraSans-Regular"/>
              </a:rPr>
              <a:t>Services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58102" y="254610"/>
            <a:ext cx="398195" cy="398183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3999228"/>
            <a:ext cx="5321300" cy="3557271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39200" y="847045"/>
            <a:ext cx="3837977" cy="148948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228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1">
                <a:solidFill>
                  <a:srgbClr val="001f40"/>
                </a:solidFill>
                <a:latin typeface="AVVQLQ+FiraSans-Regular"/>
                <a:cs typeface="AVVQLQ+FiraSans-Regular"/>
              </a:rPr>
              <a:t>Pedagogical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10">
                <a:solidFill>
                  <a:srgbClr val="001f40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2900" spc="1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of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Krakow</a:t>
            </a:r>
            <a:r>
              <a:rPr dirty="0" sz="2900" spc="23">
                <a:solidFill>
                  <a:srgbClr val="001f40"/>
                </a:solidFill>
                <a:latin typeface="AVVQLQ+FiraSans-Regular"/>
                <a:cs typeface="AVVQLQ+FiraSans-Regular"/>
              </a:rPr>
              <a:t> </a:t>
            </a:r>
            <a:r>
              <a:rPr dirty="0" sz="2900">
                <a:solidFill>
                  <a:srgbClr val="001f40"/>
                </a:solidFill>
                <a:latin typeface="AVVQLQ+FiraSans-Regular"/>
                <a:cs typeface="AVVQLQ+FiraSans-Regular"/>
              </a:rPr>
              <a:t>–</a:t>
            </a:r>
          </a:p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900" spc="-23">
                <a:solidFill>
                  <a:srgbClr val="001f40"/>
                </a:solidFill>
                <a:latin typeface="AVVQLQ+FiraSans-Regular"/>
                <a:cs typeface="AVVQLQ+FiraSans-Regular"/>
              </a:rPr>
              <a:t>internationalisation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57779" y="2446087"/>
            <a:ext cx="4342841" cy="13043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Over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200</a:t>
            </a:r>
            <a:r>
              <a:rPr dirty="0" sz="1600" spc="-106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from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around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world</a:t>
            </a:r>
          </a:p>
          <a:p>
            <a:pPr marL="208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welcome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1">
                <a:solidFill>
                  <a:srgbClr val="221e1f"/>
                </a:solidFill>
                <a:latin typeface="AVVQLQ+FiraSans-Regular"/>
                <a:cs typeface="AVVQLQ+FiraSans-Regular"/>
              </a:rPr>
              <a:t>study</a:t>
            </a:r>
            <a:r>
              <a:rPr dirty="0" sz="1100" spc="-11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semester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year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within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</a:p>
          <a:p>
            <a:pPr marL="655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Erasmus+programme.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This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scheme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allows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incoming</a:t>
            </a:r>
          </a:p>
          <a:p>
            <a:pPr marL="419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take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modules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Krakow</a:t>
            </a:r>
          </a:p>
          <a:p>
            <a:pPr marL="275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transfer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back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count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towards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their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degree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home</a:t>
            </a:r>
          </a:p>
          <a:p>
            <a:pPr marL="2743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institution.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50021" y="3868487"/>
            <a:ext cx="4590496" cy="13043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Thanks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foreign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studies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under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the</a:t>
            </a:r>
            <a:r>
              <a:rPr dirty="0" sz="1600" spc="-78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Erasmus+</a:t>
            </a:r>
            <a:r>
              <a:rPr dirty="0" sz="1600" spc="-69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programme,</a:t>
            </a:r>
          </a:p>
          <a:p>
            <a:pPr marL="1194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improve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their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communication,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language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</a:p>
          <a:p>
            <a:pPr marL="1050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intercultural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skills,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gain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so</a:t>
            </a:r>
            <a:r>
              <a:rPr dirty="0" sz="1100" spc="43">
                <a:solidFill>
                  <a:srgbClr val="221e1f"/>
                </a:solidFill>
                <a:latin typeface="AVVQLQ+FiraSans-Regular"/>
                <a:cs typeface="AVVQLQ+FiraSans-Regular"/>
              </a:rPr>
              <a:t>f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skills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very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much</a:t>
            </a:r>
          </a:p>
          <a:p>
            <a:pPr marL="9845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appreciated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employers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(communication,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5">
                <a:solidFill>
                  <a:srgbClr val="221e1f"/>
                </a:solidFill>
                <a:latin typeface="AVVQLQ+FiraSans-Regular"/>
                <a:cs typeface="AVVQLQ+FiraSans-Regular"/>
              </a:rPr>
              <a:t>assertiveness,</a:t>
            </a:r>
            <a:r>
              <a:rPr dirty="0" sz="1100" spc="-1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creativity,</a:t>
            </a:r>
          </a:p>
          <a:p>
            <a:pPr marL="954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resistance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stress,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leadership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skills,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ability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cooperate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with</a:t>
            </a:r>
          </a:p>
          <a:p>
            <a:pPr marL="925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other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people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work</a:t>
            </a:r>
            <a:r>
              <a:rPr dirty="0" sz="1100" spc="286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independently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time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management).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636827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457200" y="3869565"/>
            <a:ext cx="70561" cy="70561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2253310"/>
            <a:ext cx="3851998" cy="398183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406895"/>
            <a:ext cx="3473996" cy="398195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3999228"/>
            <a:ext cx="5321300" cy="3557271"/>
          </a:xfrm>
          <a:prstGeom prst="rect">
            <a:avLst/>
          </a:prstGeom>
          <a:blipFill>
            <a:blip cstate="print" r:embed="rId5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52178" y="413326"/>
            <a:ext cx="3049082" cy="4047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International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28">
                <a:solidFill>
                  <a:srgbClr val="ffffff"/>
                </a:solidFill>
                <a:latin typeface="AVVQLQ+FiraSans-Regular"/>
                <a:cs typeface="AVVQLQ+FiraSans-Regular"/>
              </a:rPr>
              <a:t>Cooperation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50021" y="896625"/>
            <a:ext cx="4494457" cy="110117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982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cooperates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with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nearly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600">
                <a:solidFill>
                  <a:srgbClr val="001f40"/>
                </a:solidFill>
                <a:latin typeface="UWTGJS+MyriadPro-Bold"/>
                <a:cs typeface="UWTGJS+MyriadPro-Bold"/>
              </a:rPr>
              <a:t>300</a:t>
            </a:r>
            <a:r>
              <a:rPr dirty="0" sz="1600" spc="-103">
                <a:solidFill>
                  <a:srgbClr val="001f40"/>
                </a:solidFill>
                <a:latin typeface="UWTGJS+MyriadPro-Bold"/>
                <a:cs typeface="UWTGJS+MyriadPro-Bold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EU</a:t>
            </a:r>
          </a:p>
          <a:p>
            <a:pPr marL="954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member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associated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countries,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well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25">
                <a:solidFill>
                  <a:srgbClr val="221e1f"/>
                </a:solidFill>
                <a:latin typeface="AVVQLQ+FiraSans-Regular"/>
                <a:cs typeface="AVVQLQ+FiraSans-Regular"/>
              </a:rPr>
              <a:t>as</a:t>
            </a:r>
            <a:r>
              <a:rPr dirty="0" sz="1100" spc="-25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from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Albania,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Armenia,</a:t>
            </a:r>
          </a:p>
          <a:p>
            <a:pPr marL="8412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Belarus,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Georgia,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India,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Iran,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Israel,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Jordan,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Cambodia,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Kazakhstan,</a:t>
            </a:r>
          </a:p>
          <a:p>
            <a:pPr marL="10317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Mexico,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Moldova,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Russia,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South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Africa,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El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Salvador,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Uganda,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USA,</a:t>
            </a:r>
          </a:p>
          <a:p>
            <a:pPr marL="8122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Uzbekistan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and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Vietnam.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52438" y="2254826"/>
            <a:ext cx="3427440" cy="4047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86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spc="-40">
                <a:solidFill>
                  <a:srgbClr val="ffffff"/>
                </a:solidFill>
                <a:latin typeface="AVVQLQ+FiraSans-Regular"/>
                <a:cs typeface="AVVQLQ+FiraSans-Regular"/>
              </a:rPr>
              <a:t>Double-diploma</a:t>
            </a:r>
            <a:r>
              <a:rPr dirty="0" sz="2000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2000" spc="-31">
                <a:solidFill>
                  <a:srgbClr val="ffffff"/>
                </a:solidFill>
                <a:latin typeface="AVVQLQ+FiraSans-Regular"/>
                <a:cs typeface="AVVQLQ+FiraSans-Regular"/>
              </a:rPr>
              <a:t>Programmes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7779" y="2784721"/>
            <a:ext cx="4168355" cy="4449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Our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4">
                <a:solidFill>
                  <a:srgbClr val="221e1f"/>
                </a:solidFill>
                <a:latin typeface="AVVQLQ+FiraSans-Regular"/>
                <a:cs typeface="AVVQLQ+FiraSans-Regular"/>
              </a:rPr>
              <a:t>students</a:t>
            </a:r>
            <a:r>
              <a:rPr dirty="0" sz="1100" spc="-14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given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opportunity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obtain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diplomas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from</a:t>
            </a:r>
          </a:p>
          <a:p>
            <a:pPr marL="2758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18">
                <a:solidFill>
                  <a:srgbClr val="221e1f"/>
                </a:solidFill>
                <a:latin typeface="AVVQLQ+FiraSans-Regular"/>
                <a:cs typeface="AVVQLQ+FiraSans-Regular"/>
              </a:rPr>
              <a:t>two</a:t>
            </a:r>
            <a:r>
              <a:rPr dirty="0" sz="1100" spc="-18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diﬀerent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same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time.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57779" y="3394321"/>
            <a:ext cx="4063021" cy="16641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3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Currently,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the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following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universities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are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our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“double-diploma”</a:t>
            </a:r>
          </a:p>
          <a:p>
            <a:pPr marL="1783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pratners:</a:t>
            </a:r>
          </a:p>
          <a:p>
            <a:pPr marL="10700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Karlova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Univerzita</a:t>
            </a:r>
          </a:p>
          <a:p>
            <a:pPr marL="10700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Université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Grenoble-Alpes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(UGA)</a:t>
            </a:r>
          </a:p>
          <a:p>
            <a:pPr marL="107001" marR="0">
              <a:lnSpc>
                <a:spcPts val="1599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 spc="-10">
                <a:solidFill>
                  <a:srgbClr val="221e1f"/>
                </a:solidFill>
                <a:latin typeface="AVVQLQ+FiraSans-Regular"/>
                <a:cs typeface="AVVQLQ+FiraSans-Regular"/>
              </a:rPr>
              <a:t>École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supérieure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d’art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 spc="10">
                <a:solidFill>
                  <a:srgbClr val="221e1f"/>
                </a:solidFill>
                <a:latin typeface="AVVQLQ+FiraSans-Regular"/>
                <a:cs typeface="AVVQLQ+FiraSans-Regular"/>
              </a:rPr>
              <a:t>Pyrénées</a:t>
            </a:r>
          </a:p>
          <a:p>
            <a:pPr marL="10700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Moscow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State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10700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Oles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Honchar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Dnipro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</a:p>
          <a:p>
            <a:pPr marL="107001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National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Pedagogical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Dragomanov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 </a:t>
            </a:r>
            <a:r>
              <a:rPr dirty="0" sz="1100">
                <a:solidFill>
                  <a:srgbClr val="221e1f"/>
                </a:solidFill>
                <a:latin typeface="AVVQLQ+FiraSans-Regular"/>
                <a:cs typeface="AVVQLQ+FiraSans-Regular"/>
              </a:rPr>
              <a:t>University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762006" y="7403505"/>
            <a:ext cx="1038269" cy="13068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728"/>
              </a:lnSpc>
              <a:spcBef>
                <a:spcPts val="0"/>
              </a:spcBef>
              <a:spcAft>
                <a:spcPts val="0"/>
              </a:spcAft>
            </a:pPr>
            <a:r>
              <a:rPr dirty="0" sz="500" spc="18">
                <a:solidFill>
                  <a:srgbClr val="ffffff"/>
                </a:solidFill>
                <a:latin typeface="AVVQLQ+FiraSans-Regular"/>
                <a:cs typeface="AVVQLQ+FiraSans-Regular"/>
              </a:rPr>
              <a:t>fot.</a:t>
            </a:r>
            <a:r>
              <a:rPr dirty="0" sz="500" spc="-18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archiwuma</a:t>
            </a:r>
            <a:r>
              <a:rPr dirty="0" sz="500" spc="-11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2">
                <a:solidFill>
                  <a:srgbClr val="ffffff"/>
                </a:solidFill>
                <a:latin typeface="AVVQLQ+FiraSans-Regular"/>
                <a:cs typeface="AVVQLQ+FiraSans-Regular"/>
              </a:rPr>
              <a:t>Biura</a:t>
            </a:r>
            <a:r>
              <a:rPr dirty="0" sz="500" spc="-12">
                <a:solidFill>
                  <a:srgbClr val="ffffff"/>
                </a:solidFill>
                <a:latin typeface="AVVQLQ+FiraSans-Regular"/>
                <a:cs typeface="AVVQLQ+FiraSans-Regular"/>
              </a:rPr>
              <a:t> </a:t>
            </a:r>
            <a:r>
              <a:rPr dirty="0" sz="500" spc="11">
                <a:solidFill>
                  <a:srgbClr val="ffffff"/>
                </a:solidFill>
                <a:latin typeface="AVVQLQ+FiraSans-Regular"/>
                <a:cs typeface="AVVQLQ+FiraSans-Regular"/>
              </a:rPr>
              <a:t>Promocji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2021-02-09T15:46:52-06:00</dcterms:modified>
</cp:coreProperties>
</file>